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62" r:id="rId3"/>
    <p:sldId id="272" r:id="rId4"/>
    <p:sldId id="273" r:id="rId5"/>
    <p:sldId id="274" r:id="rId6"/>
    <p:sldId id="275" r:id="rId7"/>
    <p:sldId id="276" r:id="rId8"/>
    <p:sldId id="277" r:id="rId9"/>
    <p:sldId id="278" r:id="rId10"/>
    <p:sldId id="279" r:id="rId11"/>
    <p:sldId id="280" r:id="rId12"/>
    <p:sldId id="281" r:id="rId13"/>
    <p:sldId id="282"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159"/>
    <a:srgbClr val="738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5"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notesViewPr>
    <p:cSldViewPr snapToGrid="0">
      <p:cViewPr varScale="1">
        <p:scale>
          <a:sx n="66" d="100"/>
          <a:sy n="66" d="100"/>
        </p:scale>
        <p:origin x="313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7ED9F0-0AD3-4B8F-B895-DE8C7125A99C}" type="datetimeFigureOut">
              <a:rPr lang="en-GB" smtClean="0"/>
              <a:t>28/04/2023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17E6ED-DCAD-4375-98B3-0FE4B705C646}"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E43C2-86A2-4616-95CE-B55024802742}"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B1E95-D7C6-4798-9AB3-07F006C25E7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B1E95-D7C6-4798-9AB3-07F006C25E74}" type="slidenum">
              <a:rPr lang="en-GB" smtClean="0"/>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907CE7-E825-4304-8137-B42ABB9B1CCA}"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907CE7-E825-4304-8137-B42ABB9B1CCA}"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907CE7-E825-4304-8137-B42ABB9B1CCA}" type="datetimeFigureOut">
              <a:rPr lang="en-GB" smtClean="0"/>
              <a:t>28/04/2023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907CE7-E825-4304-8137-B42ABB9B1CCA}"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07CE7-E825-4304-8137-B42ABB9B1CCA}" type="datetimeFigureOut">
              <a:rPr lang="en-GB" smtClean="0"/>
              <a:t>28/04/2023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907CE7-E825-4304-8137-B42ABB9B1CCA}"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C7DCB4-8ED6-48B1-84CA-42609F27BBE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07CE7-E825-4304-8137-B42ABB9B1CCA}" type="datetimeFigureOut">
              <a:rPr lang="en-GB" smtClean="0"/>
              <a:t>28/04/2023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7DCB4-8ED6-48B1-84CA-42609F27BBE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geographyalltheway.com/igcse_geography/gcse-coasts/wave_processes.htm" TargetMode="External"/><Relationship Id="rId3" Type="http://schemas.openxmlformats.org/officeDocument/2006/relationships/image" Target="../media/image5.png"/><Relationship Id="rId7" Type="http://schemas.openxmlformats.org/officeDocument/2006/relationships/hyperlink" Target="https://beachsearcher.com/en/beach/826201147/slapton-sands" TargetMode="External"/><Relationship Id="rId12" Type="http://schemas.openxmlformats.org/officeDocument/2006/relationships/hyperlink" Target="https://youtu.be/G7EnyCOUOS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upload.wikimedia.org/wikipedia/commons/thumb/f/fb/Longshore_drift.svg/640px-Longshore_drift.svg.png" TargetMode="External"/><Relationship Id="rId11" Type="http://schemas.openxmlformats.org/officeDocument/2006/relationships/hyperlink" Target="http://www.marchandpetit.co.uk/" TargetMode="External"/><Relationship Id="rId5" Type="http://schemas.openxmlformats.org/officeDocument/2006/relationships/hyperlink" Target="https://www.scopac.org.uk/scopac_sedimentdb/start/photos/photo5.htm" TargetMode="External"/><Relationship Id="rId10" Type="http://schemas.openxmlformats.org/officeDocument/2006/relationships/hyperlink" Target="https://www.southdevonaonb.org.uk/explore-start-bay/start-point/" TargetMode="External"/><Relationship Id="rId4" Type="http://schemas.openxmlformats.org/officeDocument/2006/relationships/hyperlink" Target="https://www.scopac.org.uk/scopac_sedimentdb/start/photos/photo4.htm" TargetMode="External"/><Relationship Id="rId9" Type="http://schemas.openxmlformats.org/officeDocument/2006/relationships/hyperlink" Target="https://www.scopac.org.uk/scopac_sedimentdb/start/photos/photo3.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226839">
            <a:off x="387606" y="1321279"/>
            <a:ext cx="7967107" cy="4815840"/>
          </a:xfrm>
        </p:spPr>
        <p:txBody>
          <a:bodyPr>
            <a:prstTxWarp prst="textArchUp">
              <a:avLst>
                <a:gd name="adj" fmla="val 11201579"/>
              </a:avLst>
            </a:prstTxWarp>
          </a:bodyPr>
          <a:lstStyle/>
          <a:p>
            <a:pPr algn="l"/>
            <a:r>
              <a:rPr lang="en-GB" dirty="0">
                <a:solidFill>
                  <a:schemeClr val="accent5">
                    <a:lumMod val="50000"/>
                  </a:schemeClr>
                </a:solidFill>
              </a:rPr>
              <a:t>The Dynamic Coast</a:t>
            </a:r>
            <a:r>
              <a:rPr lang="en-GB" sz="3600" dirty="0">
                <a:solidFill>
                  <a:schemeClr val="accent5">
                    <a:lumMod val="50000"/>
                  </a:schemeClr>
                </a:solidFill>
              </a:rPr>
              <a:t>…..</a:t>
            </a:r>
            <a:endParaRPr lang="en-GB" sz="4800" dirty="0">
              <a:solidFill>
                <a:schemeClr val="accent5">
                  <a:lumMod val="50000"/>
                </a:schemeClr>
              </a:solidFill>
            </a:endParaRPr>
          </a:p>
        </p:txBody>
      </p:sp>
      <p:sp>
        <p:nvSpPr>
          <p:cNvPr id="3" name="Subtitle 2"/>
          <p:cNvSpPr>
            <a:spLocks noGrp="1"/>
          </p:cNvSpPr>
          <p:nvPr>
            <p:ph type="subTitle" idx="1"/>
          </p:nvPr>
        </p:nvSpPr>
        <p:spPr>
          <a:xfrm>
            <a:off x="6036832" y="49481"/>
            <a:ext cx="5927809" cy="1007794"/>
          </a:xfrm>
        </p:spPr>
        <p:txBody>
          <a:bodyPr>
            <a:noAutofit/>
          </a:bodyPr>
          <a:lstStyle/>
          <a:p>
            <a:pPr algn="r"/>
            <a:r>
              <a:rPr lang="en-GB" sz="1800" dirty="0">
                <a:solidFill>
                  <a:schemeClr val="accent5">
                    <a:lumMod val="50000"/>
                  </a:schemeClr>
                </a:solidFill>
              </a:rPr>
              <a:t>South West Coastal Monitoring in collaboration with Geography Southwest</a:t>
            </a:r>
          </a:p>
        </p:txBody>
      </p:sp>
      <p:pic>
        <p:nvPicPr>
          <p:cNvPr id="10" name="Picture 9" descr="Logo&#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843" y="4665684"/>
            <a:ext cx="2543171" cy="907912"/>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9883" y="4338587"/>
            <a:ext cx="3565470" cy="1372597"/>
          </a:xfrm>
          <a:prstGeom prst="rect">
            <a:avLst/>
          </a:prstGeom>
        </p:spPr>
      </p:pic>
      <p:sp>
        <p:nvSpPr>
          <p:cNvPr id="9" name="TextBox 8"/>
          <p:cNvSpPr txBox="1"/>
          <p:nvPr/>
        </p:nvSpPr>
        <p:spPr>
          <a:xfrm rot="19805813">
            <a:off x="6530076" y="-37063"/>
            <a:ext cx="5443065" cy="2997696"/>
          </a:xfrm>
          <a:prstGeom prst="rect">
            <a:avLst/>
          </a:prstGeom>
          <a:noFill/>
        </p:spPr>
        <p:txBody>
          <a:bodyPr wrap="square" rtlCol="0">
            <a:prstTxWarp prst="textArchDown">
              <a:avLst>
                <a:gd name="adj" fmla="val 249370"/>
              </a:avLst>
            </a:prstTxWarp>
            <a:spAutoFit/>
          </a:bodyPr>
          <a:lstStyle/>
          <a:p>
            <a:r>
              <a:rPr lang="en-GB" sz="3200" dirty="0">
                <a:solidFill>
                  <a:schemeClr val="accent5">
                    <a:lumMod val="50000"/>
                  </a:schemeClr>
                </a:solidFill>
                <a:latin typeface="+mj-lt"/>
              </a:rPr>
              <a:t>Start Bay: Dynamic sediment cell</a:t>
            </a:r>
          </a:p>
        </p:txBody>
      </p:sp>
      <p:sp>
        <p:nvSpPr>
          <p:cNvPr id="4" name="Rectangle 3"/>
          <p:cNvSpPr/>
          <p:nvPr/>
        </p:nvSpPr>
        <p:spPr>
          <a:xfrm>
            <a:off x="10706100" y="6172200"/>
            <a:ext cx="1342636" cy="641122"/>
          </a:xfrm>
          <a:prstGeom prst="rect">
            <a:avLst/>
          </a:prstGeom>
        </p:spPr>
        <p:txBody>
          <a:bodyPr wrap="square">
            <a:spAutoFit/>
          </a:bodyPr>
          <a:lstStyle/>
          <a:p>
            <a:pPr algn="r"/>
            <a:r>
              <a:rPr lang="en-GB" dirty="0">
                <a:solidFill>
                  <a:schemeClr val="accent5">
                    <a:lumMod val="50000"/>
                  </a:schemeClr>
                </a:solidFill>
              </a:rPr>
              <a:t/>
            </a:r>
            <a:br>
              <a:rPr lang="en-GB" dirty="0">
                <a:solidFill>
                  <a:schemeClr val="accent5">
                    <a:lumMod val="50000"/>
                  </a:schemeClr>
                </a:solidFill>
              </a:rPr>
            </a:br>
            <a:r>
              <a:rPr lang="en-GB" dirty="0">
                <a:solidFill>
                  <a:schemeClr val="accent5">
                    <a:lumMod val="50000"/>
                  </a:schemeClr>
                </a:solidFill>
              </a:rPr>
              <a:t>Ppt. 4 of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The dynamic beach</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940837" y="1475487"/>
            <a:ext cx="5181600" cy="5160418"/>
          </a:xfrm>
          <a:prstGeom prst="rect">
            <a:avLst/>
          </a:prstGeom>
        </p:spPr>
        <p:txBody>
          <a:bodyPr>
            <a:normAutofit/>
          </a:bodyPr>
          <a:lstStyle/>
          <a:p>
            <a:pPr marL="0" lvl="0" indent="0">
              <a:lnSpc>
                <a:spcPct val="100000"/>
              </a:lnSpc>
              <a:buNone/>
            </a:pPr>
            <a:r>
              <a:rPr lang="en-GB" sz="2000" dirty="0">
                <a:solidFill>
                  <a:schemeClr val="accent5">
                    <a:lumMod val="50000"/>
                  </a:schemeClr>
                </a:solidFill>
              </a:rPr>
              <a:t>The beach in Start Bay is dynamic.</a:t>
            </a:r>
          </a:p>
          <a:p>
            <a:pPr lvl="0">
              <a:lnSpc>
                <a:spcPct val="100000"/>
              </a:lnSpc>
            </a:pPr>
            <a:r>
              <a:rPr lang="en-GB" sz="2000" dirty="0">
                <a:solidFill>
                  <a:schemeClr val="accent5">
                    <a:lumMod val="50000"/>
                  </a:schemeClr>
                </a:solidFill>
              </a:rPr>
              <a:t>In response to the dominant southerly winds, longshore drift transports small sediment from south to north. </a:t>
            </a:r>
          </a:p>
          <a:p>
            <a:pPr lvl="0">
              <a:lnSpc>
                <a:spcPct val="100000"/>
              </a:lnSpc>
            </a:pPr>
            <a:r>
              <a:rPr lang="en-GB" sz="2000" dirty="0">
                <a:solidFill>
                  <a:schemeClr val="accent5">
                    <a:lumMod val="50000"/>
                  </a:schemeClr>
                </a:solidFill>
              </a:rPr>
              <a:t>When the winds come from the east, the more powerful waves transport the larger pebbles back towards the south.</a:t>
            </a:r>
          </a:p>
          <a:p>
            <a:pPr lvl="0">
              <a:lnSpc>
                <a:spcPct val="100000"/>
              </a:lnSpc>
            </a:pPr>
            <a:r>
              <a:rPr lang="en-GB" sz="2000" dirty="0">
                <a:solidFill>
                  <a:schemeClr val="accent5">
                    <a:lumMod val="50000"/>
                  </a:schemeClr>
                </a:solidFill>
              </a:rPr>
              <a:t>Over time, the beach sediment becomes sorted with smaller sediment accumulating in the north and larger in the south. </a:t>
            </a:r>
          </a:p>
          <a:p>
            <a:pPr lvl="0">
              <a:lnSpc>
                <a:spcPct val="100000"/>
              </a:lnSpc>
            </a:pPr>
            <a:r>
              <a:rPr lang="en-GB" sz="2000" dirty="0">
                <a:solidFill>
                  <a:schemeClr val="accent5">
                    <a:lumMod val="50000"/>
                  </a:schemeClr>
                </a:solidFill>
              </a:rPr>
              <a:t>The easterly waves throw sediment to the top of the beach whilst eroding the base of the beach. This makes the beach steeper. Eroded sediment is carried out to sea.</a:t>
            </a:r>
          </a:p>
          <a:p>
            <a:endParaRPr lang="en-GB" dirty="0"/>
          </a:p>
        </p:txBody>
      </p:sp>
      <p:pic>
        <p:nvPicPr>
          <p:cNvPr id="3" name="Picture 2"/>
          <p:cNvPicPr>
            <a:picLocks noChangeAspect="1"/>
          </p:cNvPicPr>
          <p:nvPr/>
        </p:nvPicPr>
        <p:blipFill>
          <a:blip r:embed="rId4"/>
          <a:stretch>
            <a:fillRect/>
          </a:stretch>
        </p:blipFill>
        <p:spPr>
          <a:xfrm>
            <a:off x="6292000" y="1879506"/>
            <a:ext cx="5281607" cy="39669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What is a sediment cell?</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6172200" y="2026106"/>
            <a:ext cx="5181600" cy="4212838"/>
          </a:xfrm>
          <a:prstGeom prst="rect">
            <a:avLst/>
          </a:prstGeom>
        </p:spPr>
        <p:txBody>
          <a:bodyPr>
            <a:normAutofit lnSpcReduction="10000"/>
          </a:bodyPr>
          <a:lstStyle/>
          <a:p>
            <a:pPr marL="0" lvl="0" indent="0">
              <a:buNone/>
            </a:pPr>
            <a:r>
              <a:rPr lang="en-GB" sz="2000" dirty="0">
                <a:solidFill>
                  <a:schemeClr val="accent5">
                    <a:lumMod val="50000"/>
                  </a:schemeClr>
                </a:solidFill>
              </a:rPr>
              <a:t>The movement of sediment in an enclosed bay such as Start Bay forms part of a </a:t>
            </a:r>
            <a:r>
              <a:rPr lang="en-GB" sz="2000" b="1" dirty="0">
                <a:solidFill>
                  <a:schemeClr val="accent5">
                    <a:lumMod val="50000"/>
                  </a:schemeClr>
                </a:solidFill>
              </a:rPr>
              <a:t>sediment cell</a:t>
            </a:r>
            <a:r>
              <a:rPr lang="en-GB" sz="2000" dirty="0">
                <a:solidFill>
                  <a:schemeClr val="accent5">
                    <a:lumMod val="50000"/>
                  </a:schemeClr>
                </a:solidFill>
              </a:rPr>
              <a:t>.</a:t>
            </a:r>
          </a:p>
          <a:p>
            <a:pPr marL="0" lvl="0" indent="0">
              <a:buNone/>
            </a:pPr>
            <a:r>
              <a:rPr lang="en-GB" sz="2000" dirty="0">
                <a:solidFill>
                  <a:schemeClr val="accent5">
                    <a:lumMod val="50000"/>
                  </a:schemeClr>
                </a:solidFill>
              </a:rPr>
              <a:t>There are four main components of a sediment cell:</a:t>
            </a:r>
          </a:p>
          <a:p>
            <a:pPr lvl="0"/>
            <a:r>
              <a:rPr lang="en-GB" sz="2000" dirty="0">
                <a:solidFill>
                  <a:schemeClr val="accent5">
                    <a:lumMod val="50000"/>
                  </a:schemeClr>
                </a:solidFill>
              </a:rPr>
              <a:t>Sources – these can include erosion of cliffs and offshore sandbars. These are the inputs into the system.</a:t>
            </a:r>
          </a:p>
          <a:p>
            <a:pPr lvl="0"/>
            <a:r>
              <a:rPr lang="en-GB" sz="2000" dirty="0">
                <a:solidFill>
                  <a:schemeClr val="accent5">
                    <a:lumMod val="50000"/>
                  </a:schemeClr>
                </a:solidFill>
              </a:rPr>
              <a:t>Sinks – these are areas where sediment is stored for a period of time, such as beaches and sand dunes.</a:t>
            </a:r>
          </a:p>
          <a:p>
            <a:pPr lvl="0"/>
            <a:r>
              <a:rPr lang="en-GB" sz="2000" dirty="0">
                <a:solidFill>
                  <a:schemeClr val="accent5">
                    <a:lumMod val="50000"/>
                  </a:schemeClr>
                </a:solidFill>
              </a:rPr>
              <a:t>Transport processes – wind and waves are important in transporting sediment.</a:t>
            </a:r>
          </a:p>
          <a:p>
            <a:pPr lvl="0"/>
            <a:r>
              <a:rPr lang="en-GB" sz="2000" dirty="0">
                <a:solidFill>
                  <a:schemeClr val="accent5">
                    <a:lumMod val="50000"/>
                  </a:schemeClr>
                </a:solidFill>
              </a:rPr>
              <a:t>Outputs – some sediment may be lost, for example swept out to see by tidal currents.</a:t>
            </a:r>
          </a:p>
          <a:p>
            <a:endParaRPr lang="en-GB" dirty="0"/>
          </a:p>
        </p:txBody>
      </p:sp>
      <p:pic>
        <p:nvPicPr>
          <p:cNvPr id="3" name="Picture 2"/>
          <p:cNvPicPr>
            <a:picLocks noChangeAspect="1"/>
          </p:cNvPicPr>
          <p:nvPr/>
        </p:nvPicPr>
        <p:blipFill>
          <a:blip r:embed="rId4"/>
          <a:stretch>
            <a:fillRect/>
          </a:stretch>
        </p:blipFill>
        <p:spPr>
          <a:xfrm>
            <a:off x="846889" y="2032493"/>
            <a:ext cx="5249111" cy="32555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Start Bay sediment cell</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1093038" y="1561560"/>
            <a:ext cx="5879269" cy="5173718"/>
          </a:xfrm>
          <a:prstGeom prst="rect">
            <a:avLst/>
          </a:prstGeom>
        </p:spPr>
        <p:txBody>
          <a:bodyPr>
            <a:normAutofit/>
          </a:bodyPr>
          <a:lstStyle/>
          <a:p>
            <a:pPr marL="0" lvl="0" indent="0">
              <a:lnSpc>
                <a:spcPct val="100000"/>
              </a:lnSpc>
              <a:buNone/>
            </a:pPr>
            <a:r>
              <a:rPr lang="en-GB" sz="2000" dirty="0">
                <a:solidFill>
                  <a:schemeClr val="accent5">
                    <a:lumMod val="50000"/>
                  </a:schemeClr>
                </a:solidFill>
              </a:rPr>
              <a:t>This map shows the sediment cell in Start Bay. Look at the key to understand the symbols. Notice the following patterns:</a:t>
            </a:r>
          </a:p>
          <a:p>
            <a:pPr lvl="0">
              <a:lnSpc>
                <a:spcPct val="100000"/>
              </a:lnSpc>
            </a:pPr>
            <a:r>
              <a:rPr lang="en-GB" sz="2000" dirty="0">
                <a:solidFill>
                  <a:schemeClr val="accent5">
                    <a:lumMod val="50000"/>
                  </a:schemeClr>
                </a:solidFill>
              </a:rPr>
              <a:t>There is a dominant transfer of sediment (by longshore drift) from south to north. This is due to the prevailing winds coming from the south and southwest. </a:t>
            </a:r>
          </a:p>
          <a:p>
            <a:pPr lvl="0">
              <a:lnSpc>
                <a:spcPct val="100000"/>
              </a:lnSpc>
            </a:pPr>
            <a:r>
              <a:rPr lang="en-GB" sz="2000" dirty="0">
                <a:solidFill>
                  <a:schemeClr val="accent5">
                    <a:lumMod val="50000"/>
                  </a:schemeClr>
                </a:solidFill>
              </a:rPr>
              <a:t>Cliff erosion particularly in the south is a source (input) of fresh sediment.</a:t>
            </a:r>
          </a:p>
          <a:p>
            <a:pPr lvl="0">
              <a:lnSpc>
                <a:spcPct val="100000"/>
              </a:lnSpc>
            </a:pPr>
            <a:r>
              <a:rPr lang="en-GB" sz="2000" dirty="0">
                <a:solidFill>
                  <a:schemeClr val="accent5">
                    <a:lumMod val="50000"/>
                  </a:schemeClr>
                </a:solidFill>
              </a:rPr>
              <a:t>Most of the sediment in Start Bay is gravel and sand.</a:t>
            </a:r>
          </a:p>
          <a:p>
            <a:pPr lvl="0">
              <a:lnSpc>
                <a:spcPct val="100000"/>
              </a:lnSpc>
            </a:pPr>
            <a:r>
              <a:rPr lang="en-GB" sz="2000" dirty="0">
                <a:solidFill>
                  <a:schemeClr val="accent5">
                    <a:lumMod val="50000"/>
                  </a:schemeClr>
                </a:solidFill>
              </a:rPr>
              <a:t>The greatest rates of sediment flow are in the centre of Start Bay.</a:t>
            </a:r>
          </a:p>
          <a:p>
            <a:pPr lvl="0">
              <a:lnSpc>
                <a:spcPct val="100000"/>
              </a:lnSpc>
            </a:pPr>
            <a:r>
              <a:rPr lang="en-GB" sz="2000" dirty="0">
                <a:solidFill>
                  <a:schemeClr val="accent5">
                    <a:lumMod val="50000"/>
                  </a:schemeClr>
                </a:solidFill>
              </a:rPr>
              <a:t>Skerries Bank is an offshore sediment sink (store).</a:t>
            </a:r>
          </a:p>
          <a:p>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950" y="21732"/>
            <a:ext cx="4972050" cy="70322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Why is it important to understand the sediment cell?</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6322262" y="1637931"/>
            <a:ext cx="5181600" cy="4731338"/>
          </a:xfrm>
          <a:prstGeom prst="rect">
            <a:avLst/>
          </a:prstGeom>
        </p:spPr>
        <p:txBody>
          <a:bodyPr>
            <a:normAutofit lnSpcReduction="10000"/>
          </a:bodyPr>
          <a:lstStyle/>
          <a:p>
            <a:pPr marL="0" lvl="0" indent="0">
              <a:lnSpc>
                <a:spcPct val="100000"/>
              </a:lnSpc>
              <a:buNone/>
            </a:pPr>
            <a:r>
              <a:rPr lang="en-GB" sz="2000" dirty="0">
                <a:solidFill>
                  <a:schemeClr val="accent5">
                    <a:lumMod val="50000"/>
                  </a:schemeClr>
                </a:solidFill>
              </a:rPr>
              <a:t>Understanding the sediment cell is important for several reasons:</a:t>
            </a:r>
          </a:p>
          <a:p>
            <a:pPr lvl="0">
              <a:lnSpc>
                <a:spcPct val="100000"/>
              </a:lnSpc>
            </a:pPr>
            <a:r>
              <a:rPr lang="en-GB" sz="2000" dirty="0">
                <a:solidFill>
                  <a:schemeClr val="accent5">
                    <a:lumMod val="50000"/>
                  </a:schemeClr>
                </a:solidFill>
              </a:rPr>
              <a:t>The sediment cell is a largely self-contained unit with few inputs from and outputs to elsewhere.</a:t>
            </a:r>
          </a:p>
          <a:p>
            <a:pPr lvl="0">
              <a:lnSpc>
                <a:spcPct val="100000"/>
              </a:lnSpc>
            </a:pPr>
            <a:r>
              <a:rPr lang="en-GB" sz="2000" dirty="0">
                <a:solidFill>
                  <a:schemeClr val="accent5">
                    <a:lumMod val="50000"/>
                  </a:schemeClr>
                </a:solidFill>
              </a:rPr>
              <a:t>Understanding the movement of sediment is vital in planning sustainable coastal management, for sea defences, wildlife and human uses.</a:t>
            </a:r>
          </a:p>
          <a:p>
            <a:pPr lvl="0">
              <a:lnSpc>
                <a:spcPct val="100000"/>
              </a:lnSpc>
            </a:pPr>
            <a:r>
              <a:rPr lang="en-GB" sz="2000" dirty="0">
                <a:solidFill>
                  <a:schemeClr val="accent5">
                    <a:lumMod val="50000"/>
                  </a:schemeClr>
                </a:solidFill>
              </a:rPr>
              <a:t>The impacts of coastal management can be predicted, for example, preventing cliff erosion or dredging sediment.</a:t>
            </a:r>
          </a:p>
          <a:p>
            <a:pPr lvl="0">
              <a:lnSpc>
                <a:spcPct val="100000"/>
              </a:lnSpc>
            </a:pPr>
            <a:r>
              <a:rPr lang="en-GB" sz="2000" dirty="0">
                <a:solidFill>
                  <a:schemeClr val="accent5">
                    <a:lumMod val="50000"/>
                  </a:schemeClr>
                </a:solidFill>
              </a:rPr>
              <a:t>Disasters, such as at Hallsands, should never occur again through a lack of understanding of coastal processes. </a:t>
            </a:r>
          </a:p>
          <a:p>
            <a:endParaRPr lang="en-GB" dirty="0"/>
          </a:p>
        </p:txBody>
      </p:sp>
      <p:pic>
        <p:nvPicPr>
          <p:cNvPr id="8" name="Picture 7"/>
          <p:cNvPicPr>
            <a:picLocks noChangeAspect="1"/>
          </p:cNvPicPr>
          <p:nvPr/>
        </p:nvPicPr>
        <p:blipFill>
          <a:blip r:embed="rId4"/>
          <a:stretch>
            <a:fillRect/>
          </a:stretch>
        </p:blipFill>
        <p:spPr>
          <a:xfrm>
            <a:off x="364490" y="1637931"/>
            <a:ext cx="5731510" cy="3800475"/>
          </a:xfrm>
          <a:prstGeom prst="rect">
            <a:avLst/>
          </a:prstGeom>
          <a:ln w="6350">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4874"/>
            <a:ext cx="10515600" cy="1325563"/>
          </a:xfrm>
        </p:spPr>
        <p:txBody>
          <a:bodyPr/>
          <a:lstStyle/>
          <a:p>
            <a:r>
              <a:rPr lang="en-GB" dirty="0">
                <a:solidFill>
                  <a:schemeClr val="accent5">
                    <a:lumMod val="50000"/>
                  </a:schemeClr>
                </a:solidFill>
              </a:rPr>
              <a:t>References</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3" name="Rectangle 2"/>
          <p:cNvSpPr/>
          <p:nvPr/>
        </p:nvSpPr>
        <p:spPr>
          <a:xfrm>
            <a:off x="1178731" y="2011475"/>
            <a:ext cx="10673299" cy="6093976"/>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accent5">
                    <a:lumMod val="50000"/>
                  </a:schemeClr>
                </a:solidFill>
                <a:hlinkClick r:id="rId4"/>
              </a:rPr>
              <a:t>https://www.scopac.org.uk/scopac_sedimentdb/start/photos/photo4.htm</a:t>
            </a:r>
            <a:r>
              <a:rPr lang="en-GB" sz="1600" dirty="0">
                <a:solidFill>
                  <a:schemeClr val="accent5">
                    <a:lumMod val="50000"/>
                  </a:schemeClr>
                </a:solidFill>
              </a:rPr>
              <a:t> </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dirty="0">
                <a:solidFill>
                  <a:schemeClr val="accent5">
                    <a:lumMod val="50000"/>
                  </a:schemeClr>
                </a:solidFill>
                <a:hlinkClick r:id="rId5"/>
              </a:rPr>
              <a:t>https://www.scopac.org.uk/scopac_sedimentdb/start/photos/photo5.htm</a:t>
            </a:r>
            <a:r>
              <a:rPr lang="en-GB" sz="1600" dirty="0">
                <a:solidFill>
                  <a:schemeClr val="accent5">
                    <a:lumMod val="50000"/>
                  </a:schemeClr>
                </a:solidFill>
              </a:rPr>
              <a:t> </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dirty="0">
                <a:solidFill>
                  <a:schemeClr val="accent5">
                    <a:lumMod val="50000"/>
                  </a:schemeClr>
                </a:solidFill>
                <a:hlinkClick r:id="rId6"/>
              </a:rPr>
              <a:t>https://upload.wikimedia.org/wikipedia/commons/thumb/f/fb/Longshore_drift.svg/640px-Longshore_drift.svg.png</a:t>
            </a:r>
            <a:r>
              <a:rPr lang="en-GB" sz="1600" dirty="0">
                <a:solidFill>
                  <a:schemeClr val="accent5">
                    <a:lumMod val="50000"/>
                  </a:schemeClr>
                </a:solidFill>
              </a:rPr>
              <a:t> </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dirty="0">
                <a:solidFill>
                  <a:schemeClr val="accent5">
                    <a:lumMod val="50000"/>
                  </a:schemeClr>
                </a:solidFill>
                <a:hlinkClick r:id="rId7"/>
              </a:rPr>
              <a:t>https://beachsearcher.com/en/beach/826201147/slapton-sands</a:t>
            </a:r>
            <a:r>
              <a:rPr lang="en-GB" sz="1600" dirty="0">
                <a:solidFill>
                  <a:schemeClr val="accent5">
                    <a:lumMod val="50000"/>
                  </a:schemeClr>
                </a:solidFill>
              </a:rPr>
              <a:t> </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dirty="0">
                <a:solidFill>
                  <a:schemeClr val="accent5">
                    <a:lumMod val="50000"/>
                  </a:schemeClr>
                </a:solidFill>
                <a:hlinkClick r:id="rId8"/>
              </a:rPr>
              <a:t>https://www.geographyalltheway.com/igcse_geography/gcse-coasts/wave_processes.htm</a:t>
            </a:r>
            <a:r>
              <a:rPr lang="en-GB" sz="1600" dirty="0">
                <a:solidFill>
                  <a:schemeClr val="accent5">
                    <a:lumMod val="50000"/>
                  </a:schemeClr>
                </a:solidFill>
              </a:rPr>
              <a:t> </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dirty="0">
                <a:solidFill>
                  <a:schemeClr val="accent5">
                    <a:lumMod val="50000"/>
                  </a:schemeClr>
                </a:solidFill>
                <a:hlinkClick r:id="rId9"/>
              </a:rPr>
              <a:t>https://www.scopac.org.uk/scopac_sedimentdb/start/photos/photo3.htm</a:t>
            </a:r>
            <a:r>
              <a:rPr lang="en-GB" sz="1600" dirty="0">
                <a:solidFill>
                  <a:schemeClr val="accent5">
                    <a:lumMod val="50000"/>
                  </a:schemeClr>
                </a:solidFill>
              </a:rPr>
              <a:t> </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u="sng" dirty="0">
                <a:hlinkClick r:id="rId10"/>
              </a:rPr>
              <a:t>https://www.southdevonaonb.org.uk/explore-start-bay/start-point/</a:t>
            </a:r>
            <a:endParaRPr lang="en-GB" sz="1600" u="sng" dirty="0"/>
          </a:p>
          <a:p>
            <a:pPr marL="285750" indent="-285750">
              <a:buFont typeface="Arial" panose="020B0604020202020204" pitchFamily="34" charset="0"/>
              <a:buChar char="•"/>
            </a:pPr>
            <a:endParaRPr lang="en-GB" sz="1600" u="sng" dirty="0"/>
          </a:p>
          <a:p>
            <a:pPr marL="285750" indent="-285750">
              <a:buFont typeface="Arial" panose="020B0604020202020204" pitchFamily="34" charset="0"/>
              <a:buChar char="•"/>
            </a:pPr>
            <a:r>
              <a:rPr lang="en-GB" sz="1600" dirty="0">
                <a:solidFill>
                  <a:schemeClr val="accent5">
                    <a:lumMod val="50000"/>
                  </a:schemeClr>
                </a:solidFill>
                <a:hlinkClick r:id="rId11"/>
              </a:rPr>
              <a:t>www.marchandpetit.co.uk</a:t>
            </a:r>
            <a:endParaRPr lang="en-GB" sz="1600" dirty="0">
              <a:solidFill>
                <a:schemeClr val="accent5">
                  <a:lumMod val="50000"/>
                </a:schemeClr>
              </a:solidFill>
            </a:endParaRP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r>
              <a:rPr lang="en-GB" sz="1600" u="sng" dirty="0">
                <a:hlinkClick r:id="rId12"/>
              </a:rPr>
              <a:t>https://youtu.be/G7EnyCOUOSg</a:t>
            </a:r>
            <a:endParaRPr lang="en-GB" sz="1600" u="sng" dirty="0"/>
          </a:p>
          <a:p>
            <a:pPr marL="285750" indent="-285750">
              <a:buFont typeface="Arial" panose="020B0604020202020204" pitchFamily="34" charset="0"/>
              <a:buChar char="•"/>
            </a:pPr>
            <a:endParaRPr lang="en-GB" sz="1600" u="sng" dirty="0"/>
          </a:p>
          <a:p>
            <a:pPr marL="285750" indent="-285750">
              <a:buFont typeface="Arial" panose="020B0604020202020204" pitchFamily="34" charset="0"/>
              <a:buChar char="•"/>
            </a:pPr>
            <a:r>
              <a:rPr lang="en-GB" sz="1600" dirty="0">
                <a:solidFill>
                  <a:srgbClr val="1D3159"/>
                </a:solidFill>
              </a:rPr>
              <a:t>Some photos are courtesy of South West Coastal Monitoring</a:t>
            </a:r>
          </a:p>
          <a:p>
            <a:pPr marL="285750" indent="-285750">
              <a:buFont typeface="Arial" panose="020B0604020202020204" pitchFamily="34" charset="0"/>
              <a:buChar char="•"/>
            </a:pPr>
            <a:endParaRPr lang="en-GB" sz="1600" dirty="0">
              <a:solidFill>
                <a:schemeClr val="accent5">
                  <a:lumMod val="50000"/>
                </a:schemeClr>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sz="1600" dirty="0">
              <a:solidFill>
                <a:schemeClr val="accent5">
                  <a:lumMod val="50000"/>
                </a:schemeClr>
              </a:solidFill>
            </a:endParaRPr>
          </a:p>
          <a:p>
            <a:endParaRPr lang="en-GB" dirty="0"/>
          </a:p>
          <a:p>
            <a:endParaRPr lang="en-GB" dirty="0"/>
          </a:p>
        </p:txBody>
      </p:sp>
      <p:sp>
        <p:nvSpPr>
          <p:cNvPr id="4" name="TextBox 3"/>
          <p:cNvSpPr txBox="1"/>
          <p:nvPr/>
        </p:nvSpPr>
        <p:spPr>
          <a:xfrm>
            <a:off x="1178732" y="1586290"/>
            <a:ext cx="912109" cy="369332"/>
          </a:xfrm>
          <a:prstGeom prst="rect">
            <a:avLst/>
          </a:prstGeom>
          <a:noFill/>
        </p:spPr>
        <p:txBody>
          <a:bodyPr wrap="none" rtlCol="0">
            <a:spAutoFit/>
          </a:bodyPr>
          <a:lstStyle/>
          <a:p>
            <a:r>
              <a:rPr lang="en-GB" dirty="0">
                <a:solidFill>
                  <a:schemeClr val="accent5">
                    <a:lumMod val="50000"/>
                  </a:schemeClr>
                </a:solidFill>
              </a:rPr>
              <a:t>Images: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grpSp>
        <p:nvGrpSpPr>
          <p:cNvPr id="16" name="Group 15"/>
          <p:cNvGrpSpPr/>
          <p:nvPr/>
        </p:nvGrpSpPr>
        <p:grpSpPr>
          <a:xfrm>
            <a:off x="5218046" y="855442"/>
            <a:ext cx="3444239" cy="3922637"/>
            <a:chOff x="5334214" y="786866"/>
            <a:chExt cx="4115945" cy="4446240"/>
          </a:xfrm>
        </p:grpSpPr>
        <p:pic>
          <p:nvPicPr>
            <p:cNvPr id="10" name="Picture 9"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177" y="786866"/>
              <a:ext cx="3253283" cy="1161422"/>
            </a:xfrm>
            <a:prstGeom prst="rect">
              <a:avLst/>
            </a:prstGeom>
          </p:spPr>
        </p:pic>
        <p:sp>
          <p:nvSpPr>
            <p:cNvPr id="13" name="TextBox 12"/>
            <p:cNvSpPr txBox="1"/>
            <p:nvPr/>
          </p:nvSpPr>
          <p:spPr>
            <a:xfrm>
              <a:off x="5334214" y="2101996"/>
              <a:ext cx="4115945" cy="1501477"/>
            </a:xfrm>
            <a:prstGeom prst="rect">
              <a:avLst/>
            </a:prstGeom>
            <a:noFill/>
          </p:spPr>
          <p:txBody>
            <a:bodyPr wrap="square" rtlCol="0">
              <a:spAutoFit/>
            </a:bodyPr>
            <a:lstStyle/>
            <a:p>
              <a:pPr algn="ctr">
                <a:lnSpc>
                  <a:spcPct val="200000"/>
                </a:lnSpc>
              </a:pPr>
              <a:r>
                <a:rPr lang="en-GB" sz="1400" dirty="0">
                  <a:solidFill>
                    <a:srgbClr val="1D3159"/>
                  </a:solidFill>
                </a:rPr>
                <a:t>www.southwest.coastalmonitoring.org</a:t>
              </a:r>
            </a:p>
            <a:p>
              <a:pPr algn="ctr">
                <a:lnSpc>
                  <a:spcPct val="200000"/>
                </a:lnSpc>
              </a:pPr>
              <a:r>
                <a:rPr lang="en-GB" sz="1400" dirty="0">
                  <a:solidFill>
                    <a:srgbClr val="1D3159"/>
                  </a:solidFill>
                </a:rPr>
                <a:t>coastal.observatory@plymouth.ac.uk</a:t>
              </a:r>
            </a:p>
            <a:p>
              <a:pPr algn="ctr">
                <a:lnSpc>
                  <a:spcPct val="200000"/>
                </a:lnSpc>
              </a:pPr>
              <a:r>
                <a:rPr lang="en-GB" sz="1400" dirty="0">
                  <a:solidFill>
                    <a:srgbClr val="1D3159"/>
                  </a:solidFill>
                </a:rPr>
                <a:t>01752 586155</a:t>
              </a: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21" r="39464" b="12964"/>
            <a:stretch>
              <a:fillRect/>
            </a:stretch>
          </p:blipFill>
          <p:spPr bwMode="auto">
            <a:xfrm>
              <a:off x="6049502" y="4802264"/>
              <a:ext cx="235605" cy="430842"/>
            </a:xfrm>
            <a:prstGeom prst="rect">
              <a:avLst/>
            </a:prstGeom>
            <a:solidFill>
              <a:schemeClr val="bg1"/>
            </a:solidFill>
            <a:ln>
              <a:noFill/>
            </a:ln>
            <a:effectLst/>
          </p:spPr>
        </p:pic>
      </p:grpSp>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0381" y="452419"/>
            <a:ext cx="4455228" cy="1715127"/>
          </a:xfrm>
          <a:prstGeom prst="rect">
            <a:avLst/>
          </a:prstGeom>
        </p:spPr>
      </p:pic>
      <p:sp>
        <p:nvSpPr>
          <p:cNvPr id="3" name="TextBox 2"/>
          <p:cNvSpPr txBox="1"/>
          <p:nvPr/>
        </p:nvSpPr>
        <p:spPr>
          <a:xfrm>
            <a:off x="8910208" y="2171700"/>
            <a:ext cx="2695575" cy="738664"/>
          </a:xfrm>
          <a:prstGeom prst="rect">
            <a:avLst/>
          </a:prstGeom>
          <a:noFill/>
        </p:spPr>
        <p:txBody>
          <a:bodyPr wrap="square" rtlCol="0">
            <a:spAutoFit/>
          </a:bodyPr>
          <a:lstStyle/>
          <a:p>
            <a:pPr algn="ctr"/>
            <a:r>
              <a:rPr lang="en-US" sz="1400" dirty="0">
                <a:solidFill>
                  <a:srgbClr val="1D3159"/>
                </a:solidFill>
              </a:rPr>
              <a:t>www.geographysouthwest.co.uk</a:t>
            </a:r>
          </a:p>
          <a:p>
            <a:pPr algn="ctr"/>
            <a:endParaRPr lang="en-US" sz="1400" dirty="0">
              <a:solidFill>
                <a:srgbClr val="1D3159"/>
              </a:solidFill>
            </a:endParaRPr>
          </a:p>
          <a:p>
            <a:pPr algn="ctr"/>
            <a:r>
              <a:rPr lang="it-IT" sz="1400" dirty="0">
                <a:solidFill>
                  <a:srgbClr val="1D3159"/>
                </a:solidFill>
              </a:rPr>
              <a:t>rosstrout@aol.com</a:t>
            </a:r>
            <a:endParaRPr lang="en-GB" sz="1400" dirty="0">
              <a:solidFill>
                <a:srgbClr val="1D3159"/>
              </a:solidFill>
            </a:endParaRPr>
          </a:p>
        </p:txBody>
      </p:sp>
      <p:sp>
        <p:nvSpPr>
          <p:cNvPr id="4" name="TextBox 3"/>
          <p:cNvSpPr txBox="1"/>
          <p:nvPr/>
        </p:nvSpPr>
        <p:spPr>
          <a:xfrm>
            <a:off x="9527540" y="3500518"/>
            <a:ext cx="2185558"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@geographysw_</a:t>
            </a:r>
            <a:endParaRPr lang="en-GB" sz="1400" b="1" dirty="0">
              <a:solidFill>
                <a:srgbClr val="00206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266" t="8299" r="56934" b="27911"/>
          <a:stretch>
            <a:fillRect/>
          </a:stretch>
        </p:blipFill>
        <p:spPr bwMode="auto">
          <a:xfrm>
            <a:off x="9440672" y="3508826"/>
            <a:ext cx="173736" cy="264525"/>
          </a:xfrm>
          <a:prstGeom prst="rect">
            <a:avLst/>
          </a:prstGeom>
          <a:solidFill>
            <a:schemeClr val="bg1"/>
          </a:solidFill>
          <a:ln>
            <a:noFill/>
          </a:ln>
          <a:effectLst/>
        </p:spPr>
      </p:pic>
      <p:sp>
        <p:nvSpPr>
          <p:cNvPr id="6" name="TextBox 5"/>
          <p:cNvSpPr txBox="1"/>
          <p:nvPr/>
        </p:nvSpPr>
        <p:spPr>
          <a:xfrm>
            <a:off x="6466518" y="3465574"/>
            <a:ext cx="2185558"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@OfficialPCO</a:t>
            </a:r>
            <a:endParaRPr lang="en-GB" sz="1400" b="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5956923" y="3936942"/>
            <a:ext cx="2501971"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PlymouthCoastalObservatory</a:t>
            </a:r>
            <a:endParaRPr lang="en-GB" sz="1400" b="1" dirty="0">
              <a:solidFill>
                <a:srgbClr val="00206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82" r="91039" b="25779"/>
          <a:stretch>
            <a:fillRect/>
          </a:stretch>
        </p:blipFill>
        <p:spPr bwMode="auto">
          <a:xfrm>
            <a:off x="5835005" y="3903810"/>
            <a:ext cx="178752" cy="307777"/>
          </a:xfrm>
          <a:prstGeom prst="rect">
            <a:avLst/>
          </a:prstGeom>
          <a:solidFill>
            <a:schemeClr val="bg1"/>
          </a:solidFill>
          <a:ln>
            <a:noFill/>
          </a:ln>
          <a:effec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266" t="8299" r="56934" b="27911"/>
          <a:stretch>
            <a:fillRect/>
          </a:stretch>
        </p:blipFill>
        <p:spPr bwMode="auto">
          <a:xfrm>
            <a:off x="6379650" y="3479860"/>
            <a:ext cx="173736" cy="264525"/>
          </a:xfrm>
          <a:prstGeom prst="rect">
            <a:avLst/>
          </a:prstGeom>
          <a:solidFill>
            <a:schemeClr val="bg1"/>
          </a:solidFill>
          <a:ln>
            <a:noFill/>
          </a:ln>
          <a:effectLst/>
        </p:spPr>
      </p:pic>
      <p:sp>
        <p:nvSpPr>
          <p:cNvPr id="12" name="TextBox 11"/>
          <p:cNvSpPr txBox="1"/>
          <p:nvPr/>
        </p:nvSpPr>
        <p:spPr>
          <a:xfrm>
            <a:off x="5956923" y="4451311"/>
            <a:ext cx="2501971" cy="307777"/>
          </a:xfrm>
          <a:prstGeom prst="rect">
            <a:avLst/>
          </a:prstGeom>
          <a:noFill/>
        </p:spPr>
        <p:txBody>
          <a:bodyPr wrap="square" rtlCol="0">
            <a:spAutoFit/>
          </a:bodyPr>
          <a:lstStyle/>
          <a:p>
            <a:r>
              <a:rPr lang="en-US" sz="1400" b="1" dirty="0">
                <a:solidFill>
                  <a:srgbClr val="002060"/>
                </a:solidFill>
                <a:effectLst>
                  <a:outerShdw blurRad="38100" dist="38100" dir="2700000" algn="tl">
                    <a:srgbClr val="000000">
                      <a:alpha val="43137"/>
                    </a:srgbClr>
                  </a:outerShdw>
                </a:effectLst>
              </a:rPr>
              <a:t>Plymouth.Coastal.Observatory</a:t>
            </a:r>
            <a:endParaRPr lang="en-GB" sz="1400" b="1" dirty="0">
              <a:solidFill>
                <a:srgbClr val="002060"/>
              </a:solidFill>
              <a:effectLst>
                <a:outerShdw blurRad="38100" dist="38100" dir="2700000" algn="tl">
                  <a:srgbClr val="000000">
                    <a:alpha val="43137"/>
                  </a:srgbClr>
                </a:outerShdw>
              </a:effectLst>
            </a:endParaRPr>
          </a:p>
        </p:txBody>
      </p:sp>
      <p:sp>
        <p:nvSpPr>
          <p:cNvPr id="19" name="TextBox 18"/>
          <p:cNvSpPr txBox="1"/>
          <p:nvPr/>
        </p:nvSpPr>
        <p:spPr>
          <a:xfrm>
            <a:off x="9300503" y="3936942"/>
            <a:ext cx="2501971" cy="307777"/>
          </a:xfrm>
          <a:prstGeom prst="rect">
            <a:avLst/>
          </a:prstGeom>
          <a:noFill/>
        </p:spPr>
        <p:txBody>
          <a:bodyPr wrap="square" rtlCol="0">
            <a:spAutoFit/>
          </a:bodyPr>
          <a:lstStyle/>
          <a:p>
            <a:r>
              <a:rPr lang="en-US" sz="1400" b="1" dirty="0" err="1" smtClean="0">
                <a:solidFill>
                  <a:srgbClr val="002060"/>
                </a:solidFill>
                <a:effectLst>
                  <a:outerShdw blurRad="38100" dist="38100" dir="2700000" algn="tl">
                    <a:srgbClr val="000000">
                      <a:alpha val="43137"/>
                    </a:srgbClr>
                  </a:outerShdw>
                </a:effectLst>
              </a:rPr>
              <a:t>Geographysouthwest</a:t>
            </a:r>
            <a:endParaRPr lang="en-GB" sz="1400" b="1" dirty="0">
              <a:solidFill>
                <a:srgbClr val="002060"/>
              </a:solidFill>
              <a:effectLst>
                <a:outerShdw blurRad="38100" dist="38100" dir="2700000" algn="tl">
                  <a:srgbClr val="000000">
                    <a:alpha val="43137"/>
                  </a:srgbClr>
                </a:outerShdw>
              </a:effectLst>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82" r="91039" b="25779"/>
          <a:stretch>
            <a:fillRect/>
          </a:stretch>
        </p:blipFill>
        <p:spPr bwMode="auto">
          <a:xfrm>
            <a:off x="9165711" y="3903810"/>
            <a:ext cx="178752" cy="307777"/>
          </a:xfrm>
          <a:prstGeom prst="rect">
            <a:avLst/>
          </a:prstGeom>
          <a:solidFill>
            <a:schemeClr val="bg1"/>
          </a:solidFill>
          <a:ln>
            <a:noFill/>
          </a:ln>
          <a:effectLst/>
        </p:spPr>
      </p:pic>
      <p:pic>
        <p:nvPicPr>
          <p:cNvPr id="21" name="Picture 2" descr="Home - Geography South W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9386" y="4304880"/>
            <a:ext cx="1177217" cy="1158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Learning the lessons of </a:t>
            </a:r>
            <a:r>
              <a:rPr lang="en-GB" dirty="0" err="1">
                <a:solidFill>
                  <a:schemeClr val="accent5">
                    <a:lumMod val="50000"/>
                  </a:schemeClr>
                </a:solidFill>
              </a:rPr>
              <a:t>Hallsands</a:t>
            </a:r>
            <a:endParaRPr lang="en-GB" dirty="0">
              <a:solidFill>
                <a:schemeClr val="accent5">
                  <a:lumMod val="50000"/>
                </a:schemeClr>
              </a:solidFill>
            </a:endParaRP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5919496" y="1831436"/>
            <a:ext cx="5651203" cy="4866845"/>
          </a:xfrm>
          <a:prstGeom prst="rect">
            <a:avLst/>
          </a:prstGeom>
        </p:spPr>
        <p:txBody>
          <a:bodyPr>
            <a:normAutofit fontScale="70000" lnSpcReduction="20000"/>
          </a:bodyPr>
          <a:lstStyle/>
          <a:p>
            <a:pPr marL="0" indent="0">
              <a:lnSpc>
                <a:spcPct val="110000"/>
              </a:lnSpc>
              <a:buNone/>
            </a:pPr>
            <a:r>
              <a:rPr lang="en-GB" dirty="0">
                <a:solidFill>
                  <a:schemeClr val="accent5">
                    <a:lumMod val="50000"/>
                  </a:schemeClr>
                </a:solidFill>
              </a:rPr>
              <a:t>Several factors led to the destruction of </a:t>
            </a:r>
            <a:r>
              <a:rPr lang="en-GB" dirty="0" err="1">
                <a:solidFill>
                  <a:schemeClr val="accent5">
                    <a:lumMod val="50000"/>
                  </a:schemeClr>
                </a:solidFill>
              </a:rPr>
              <a:t>Hallsands</a:t>
            </a:r>
            <a:r>
              <a:rPr lang="en-GB" dirty="0">
                <a:solidFill>
                  <a:schemeClr val="accent5">
                    <a:lumMod val="50000"/>
                  </a:schemeClr>
                </a:solidFill>
              </a:rPr>
              <a:t> in 1917:</a:t>
            </a:r>
          </a:p>
          <a:p>
            <a:pPr>
              <a:lnSpc>
                <a:spcPct val="110000"/>
              </a:lnSpc>
            </a:pPr>
            <a:r>
              <a:rPr lang="en-GB" dirty="0">
                <a:solidFill>
                  <a:schemeClr val="accent5">
                    <a:lumMod val="50000"/>
                  </a:schemeClr>
                </a:solidFill>
              </a:rPr>
              <a:t>There was a lack of monitoring and understanding of atmospheric and coastal processes.</a:t>
            </a:r>
          </a:p>
          <a:p>
            <a:pPr>
              <a:lnSpc>
                <a:spcPct val="110000"/>
              </a:lnSpc>
            </a:pPr>
            <a:r>
              <a:rPr lang="en-GB" dirty="0">
                <a:solidFill>
                  <a:schemeClr val="accent5">
                    <a:lumMod val="50000"/>
                  </a:schemeClr>
                </a:solidFill>
              </a:rPr>
              <a:t>Wrong assumptions were made about the movement and accumulation of beach sediment.</a:t>
            </a:r>
          </a:p>
          <a:p>
            <a:pPr>
              <a:lnSpc>
                <a:spcPct val="110000"/>
              </a:lnSpc>
            </a:pPr>
            <a:r>
              <a:rPr lang="en-GB" dirty="0">
                <a:solidFill>
                  <a:schemeClr val="accent5">
                    <a:lumMod val="50000"/>
                  </a:schemeClr>
                </a:solidFill>
              </a:rPr>
              <a:t>There was a lack of understanding of the impacts of dredging.</a:t>
            </a:r>
          </a:p>
          <a:p>
            <a:pPr>
              <a:lnSpc>
                <a:spcPct val="110000"/>
              </a:lnSpc>
            </a:pPr>
            <a:r>
              <a:rPr lang="en-GB" dirty="0">
                <a:solidFill>
                  <a:schemeClr val="accent5">
                    <a:lumMod val="50000"/>
                  </a:schemeClr>
                </a:solidFill>
              </a:rPr>
              <a:t>The site chosen for the village was vulnerable.</a:t>
            </a:r>
          </a:p>
          <a:p>
            <a:pPr marL="0" indent="0">
              <a:lnSpc>
                <a:spcPct val="110000"/>
              </a:lnSpc>
              <a:buNone/>
            </a:pPr>
            <a:r>
              <a:rPr lang="en-GB" dirty="0">
                <a:solidFill>
                  <a:schemeClr val="accent5">
                    <a:lumMod val="50000"/>
                  </a:schemeClr>
                </a:solidFill>
              </a:rPr>
              <a:t>Today, coastal processes are observed, measured and recorded using scientific monitoring equipment.</a:t>
            </a:r>
          </a:p>
          <a:p>
            <a:pPr marL="0" indent="0">
              <a:buNone/>
            </a:pPr>
            <a:endParaRPr lang="en-GB" dirty="0"/>
          </a:p>
        </p:txBody>
      </p:sp>
      <p:pic>
        <p:nvPicPr>
          <p:cNvPr id="9" name="Picture 8" descr="A picture containing rock, nature, mountain, ravine&#10;&#10;Description automatically generated"/>
          <p:cNvPicPr/>
          <p:nvPr/>
        </p:nvPicPr>
        <p:blipFill rotWithShape="1">
          <a:blip r:embed="rId4"/>
          <a:srcRect l="7774"/>
          <a:stretch>
            <a:fillRect/>
          </a:stretch>
        </p:blipFill>
        <p:spPr>
          <a:xfrm>
            <a:off x="466725" y="2265278"/>
            <a:ext cx="5285944" cy="28587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South West Coastal Monitoring (SWCM)</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6182710" y="1484144"/>
            <a:ext cx="5536324" cy="5428992"/>
          </a:xfrm>
          <a:prstGeom prst="rect">
            <a:avLst/>
          </a:prstGeom>
        </p:spPr>
        <p:txBody>
          <a:bodyPr>
            <a:normAutofit fontScale="70000" lnSpcReduction="20000"/>
          </a:bodyPr>
          <a:lstStyle/>
          <a:p>
            <a:pPr marL="0" indent="0">
              <a:lnSpc>
                <a:spcPct val="110000"/>
              </a:lnSpc>
              <a:buNone/>
            </a:pPr>
            <a:r>
              <a:rPr lang="en-GB" dirty="0">
                <a:solidFill>
                  <a:schemeClr val="accent5">
                    <a:lumMod val="50000"/>
                  </a:schemeClr>
                </a:solidFill>
              </a:rPr>
              <a:t>Since 2006, SWCM (formerly Plymouth Coastal Observatory) has monitored coastal processes in the South West. Scientists have collected a variety of data including:</a:t>
            </a:r>
          </a:p>
          <a:p>
            <a:pPr>
              <a:lnSpc>
                <a:spcPct val="110000"/>
              </a:lnSpc>
            </a:pPr>
            <a:r>
              <a:rPr lang="en-GB" dirty="0">
                <a:solidFill>
                  <a:schemeClr val="accent5">
                    <a:lumMod val="50000"/>
                  </a:schemeClr>
                </a:solidFill>
              </a:rPr>
              <a:t>Beach profiles – beach surveys to detect changes over time in beach height and width.</a:t>
            </a:r>
          </a:p>
          <a:p>
            <a:pPr>
              <a:lnSpc>
                <a:spcPct val="110000"/>
              </a:lnSpc>
            </a:pPr>
            <a:r>
              <a:rPr lang="en-GB" dirty="0">
                <a:solidFill>
                  <a:schemeClr val="accent5">
                    <a:lumMod val="50000"/>
                  </a:schemeClr>
                </a:solidFill>
              </a:rPr>
              <a:t>Bathymetry – seabed surveys of sediment close to the shore which indicates water depth and sediment accumulation.</a:t>
            </a:r>
          </a:p>
          <a:p>
            <a:pPr>
              <a:lnSpc>
                <a:spcPct val="110000"/>
              </a:lnSpc>
            </a:pPr>
            <a:r>
              <a:rPr lang="en-GB" dirty="0">
                <a:solidFill>
                  <a:schemeClr val="accent5">
                    <a:lumMod val="50000"/>
                  </a:schemeClr>
                </a:solidFill>
              </a:rPr>
              <a:t>Wave and tidal data – buoys and tide gauges provide data on wave heights and direction and tidal flows and levels. This data is used in planning coastal defences.</a:t>
            </a:r>
          </a:p>
          <a:p>
            <a:pPr>
              <a:lnSpc>
                <a:spcPct val="110000"/>
              </a:lnSpc>
            </a:pPr>
            <a:r>
              <a:rPr lang="en-GB" dirty="0">
                <a:solidFill>
                  <a:schemeClr val="accent5">
                    <a:lumMod val="50000"/>
                  </a:schemeClr>
                </a:solidFill>
              </a:rPr>
              <a:t>Aerial photos – high-quality aerial photography show changes in beach width and location over time.</a:t>
            </a:r>
          </a:p>
          <a:p>
            <a:endParaRPr lang="en-GB" dirty="0"/>
          </a:p>
        </p:txBody>
      </p:sp>
      <p:pic>
        <p:nvPicPr>
          <p:cNvPr id="3" name="Picture 2"/>
          <p:cNvPicPr>
            <a:picLocks noChangeAspect="1"/>
          </p:cNvPicPr>
          <p:nvPr/>
        </p:nvPicPr>
        <p:blipFill>
          <a:blip r:embed="rId4"/>
          <a:stretch>
            <a:fillRect/>
          </a:stretch>
        </p:blipFill>
        <p:spPr>
          <a:xfrm>
            <a:off x="940837" y="2026106"/>
            <a:ext cx="5114987" cy="34262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Interpreting the data – a wave rose</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5829300" y="1230923"/>
            <a:ext cx="6362699" cy="5627077"/>
          </a:xfrm>
          <a:prstGeom prst="rect">
            <a:avLst/>
          </a:prstGeom>
        </p:spPr>
        <p:txBody>
          <a:bodyPr>
            <a:normAutofit/>
          </a:bodyPr>
          <a:lstStyle/>
          <a:p>
            <a:pPr marL="0" indent="0">
              <a:lnSpc>
                <a:spcPct val="110000"/>
              </a:lnSpc>
              <a:buNone/>
            </a:pPr>
            <a:r>
              <a:rPr lang="en-GB" sz="2000" dirty="0">
                <a:solidFill>
                  <a:schemeClr val="accent5">
                    <a:lumMod val="50000"/>
                  </a:schemeClr>
                </a:solidFill>
              </a:rPr>
              <a:t>The graph alongside is a </a:t>
            </a:r>
            <a:r>
              <a:rPr lang="en-GB" sz="2000" b="1" dirty="0">
                <a:solidFill>
                  <a:schemeClr val="accent5">
                    <a:lumMod val="50000"/>
                  </a:schemeClr>
                </a:solidFill>
              </a:rPr>
              <a:t>wave rose</a:t>
            </a:r>
            <a:r>
              <a:rPr lang="en-GB" sz="2000" dirty="0">
                <a:solidFill>
                  <a:schemeClr val="accent5">
                    <a:lumMod val="50000"/>
                  </a:schemeClr>
                </a:solidFill>
              </a:rPr>
              <a:t>. </a:t>
            </a:r>
            <a:endParaRPr lang="en-GB" sz="2000" dirty="0" smtClean="0">
              <a:solidFill>
                <a:schemeClr val="accent5">
                  <a:lumMod val="50000"/>
                </a:schemeClr>
              </a:solidFill>
            </a:endParaRPr>
          </a:p>
          <a:p>
            <a:pPr>
              <a:lnSpc>
                <a:spcPct val="110000"/>
              </a:lnSpc>
            </a:pPr>
            <a:r>
              <a:rPr lang="en-GB" sz="2000" dirty="0">
                <a:solidFill>
                  <a:schemeClr val="accent5">
                    <a:lumMod val="50000"/>
                  </a:schemeClr>
                </a:solidFill>
              </a:rPr>
              <a:t>It shows the percentage occurrence of waves approaching Start Bay (2007-2022). Notice that Start Bay faces east. </a:t>
            </a:r>
          </a:p>
          <a:p>
            <a:pPr>
              <a:lnSpc>
                <a:spcPct val="110000"/>
              </a:lnSpc>
            </a:pPr>
            <a:r>
              <a:rPr lang="en-GB" sz="2000" dirty="0" smtClean="0">
                <a:solidFill>
                  <a:schemeClr val="accent5">
                    <a:lumMod val="50000"/>
                  </a:schemeClr>
                </a:solidFill>
              </a:rPr>
              <a:t>The </a:t>
            </a:r>
            <a:r>
              <a:rPr lang="en-GB" sz="2000" dirty="0">
                <a:solidFill>
                  <a:schemeClr val="accent5">
                    <a:lumMod val="50000"/>
                  </a:schemeClr>
                </a:solidFill>
              </a:rPr>
              <a:t>graph shows that the dominant direction of waves is from the south. The majority of these waves are low, less than 1m in height </a:t>
            </a:r>
            <a:r>
              <a:rPr lang="en-GB" sz="2000" dirty="0" smtClean="0">
                <a:solidFill>
                  <a:schemeClr val="accent5">
                    <a:lumMod val="50000"/>
                  </a:schemeClr>
                </a:solidFill>
              </a:rPr>
              <a:t>(dark blue </a:t>
            </a:r>
            <a:r>
              <a:rPr lang="en-GB" sz="2000" dirty="0">
                <a:solidFill>
                  <a:schemeClr val="accent5">
                    <a:lumMod val="50000"/>
                  </a:schemeClr>
                </a:solidFill>
              </a:rPr>
              <a:t>colours). These waves push sediment along the beach from south to north.</a:t>
            </a:r>
          </a:p>
          <a:p>
            <a:pPr>
              <a:lnSpc>
                <a:spcPct val="110000"/>
              </a:lnSpc>
            </a:pPr>
            <a:r>
              <a:rPr lang="en-GB" sz="2000" dirty="0">
                <a:solidFill>
                  <a:schemeClr val="accent5">
                    <a:lumMod val="50000"/>
                  </a:schemeClr>
                </a:solidFill>
              </a:rPr>
              <a:t>It was a dominance of southerly winds (and waves) that were responsible for transporting sediment northwards away from </a:t>
            </a:r>
            <a:r>
              <a:rPr lang="en-GB" sz="2000" dirty="0" err="1">
                <a:solidFill>
                  <a:schemeClr val="accent5">
                    <a:lumMod val="50000"/>
                  </a:schemeClr>
                </a:solidFill>
              </a:rPr>
              <a:t>Hallsands</a:t>
            </a:r>
            <a:r>
              <a:rPr lang="en-GB" sz="2000" dirty="0">
                <a:solidFill>
                  <a:schemeClr val="accent5">
                    <a:lumMod val="50000"/>
                  </a:schemeClr>
                </a:solidFill>
              </a:rPr>
              <a:t> leading to the disaster in 1917.</a:t>
            </a:r>
          </a:p>
          <a:p>
            <a:pPr>
              <a:lnSpc>
                <a:spcPct val="110000"/>
              </a:lnSpc>
            </a:pPr>
            <a:r>
              <a:rPr lang="en-GB" sz="2000" dirty="0">
                <a:solidFill>
                  <a:schemeClr val="accent5">
                    <a:lumMod val="50000"/>
                  </a:schemeClr>
                </a:solidFill>
              </a:rPr>
              <a:t>A secondary peak of waves comes from the east. Notice that these storm waves tend to be higher </a:t>
            </a:r>
            <a:r>
              <a:rPr lang="en-GB" sz="2000" dirty="0" smtClean="0">
                <a:solidFill>
                  <a:schemeClr val="accent5">
                    <a:lumMod val="50000"/>
                  </a:schemeClr>
                </a:solidFill>
              </a:rPr>
              <a:t>Easterly </a:t>
            </a:r>
            <a:r>
              <a:rPr lang="en-GB" sz="2000" dirty="0">
                <a:solidFill>
                  <a:schemeClr val="accent5">
                    <a:lumMod val="50000"/>
                  </a:schemeClr>
                </a:solidFill>
              </a:rPr>
              <a:t>storms destroyed Hallsands in 1917.</a:t>
            </a:r>
          </a:p>
          <a:p>
            <a:endParaRPr lang="en-GB" sz="2000" dirty="0"/>
          </a:p>
        </p:txBody>
      </p:sp>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2817" b="99531" l="3946" r="89026">
                        <a14:foregroundMark x1="85943" y1="22066" x2="86560" y2="94523"/>
                        <a14:foregroundMark x1="86560" y1="94836" x2="83107" y2="95462"/>
                        <a14:foregroundMark x1="84710" y1="95462" x2="48705" y2="98279"/>
                        <a14:foregroundMark x1="48705" y1="98279" x2="13933" y2="95462"/>
                        <a14:foregroundMark x1="13933" y1="94992" x2="13933" y2="94992"/>
                        <a14:foregroundMark x1="13933" y1="94679" x2="6042" y2="54304"/>
                        <a14:foregroundMark x1="6042" y1="54304" x2="3946" y2="12676"/>
                        <a14:foregroundMark x1="3946" y1="12676" x2="3946" y2="6103"/>
                        <a14:foregroundMark x1="4069" y1="9077" x2="5302" y2="3599"/>
                        <a14:foregroundMark x1="5302" y1="3599" x2="5302" y2="3599"/>
                        <a14:foregroundMark x1="5302" y1="3599" x2="21085" y2="2817"/>
                        <a14:foregroundMark x1="20222" y1="3756" x2="46732" y2="4382"/>
                        <a14:foregroundMark x1="46732" y1="4382" x2="76819" y2="8764"/>
                        <a14:foregroundMark x1="76819" y1="8764" x2="85820" y2="22692"/>
                        <a14:foregroundMark x1="10974" y1="8764" x2="16769" y2="20188"/>
                        <a14:foregroundMark x1="16769" y1="20188" x2="7645" y2="20188"/>
                        <a14:foregroundMark x1="8385" y1="10172" x2="8385" y2="10172"/>
                        <a14:foregroundMark x1="34279" y1="48200" x2="34279" y2="48200"/>
                        <a14:foregroundMark x1="33416" y1="33959" x2="71393" y2="76369"/>
                        <a14:foregroundMark x1="24784" y1="39124" x2="36745" y2="84977"/>
                        <a14:foregroundMark x1="8385" y1="22692" x2="5179" y2="11268"/>
                        <a14:foregroundMark x1="47596" y1="52739" x2="50062" y2="56651"/>
                        <a14:foregroundMark x1="33909" y1="23474" x2="72010" y2="46479"/>
                        <a14:foregroundMark x1="72010" y1="46479" x2="77805" y2="66980"/>
                        <a14:foregroundMark x1="8508" y1="5321" x2="8138" y2="14397"/>
                        <a14:foregroundMark x1="18742" y1="6729" x2="18372" y2="63067"/>
                        <a14:foregroundMark x1="18372" y1="63067" x2="23181" y2="89828"/>
                        <a14:foregroundMark x1="27004" y1="89515" x2="66091" y2="85290"/>
                        <a14:foregroundMark x1="80025" y1="92645" x2="82367" y2="29264"/>
                        <a14:foregroundMark x1="81874" y1="24413" x2="45376" y2="8294"/>
                        <a14:foregroundMark x1="72256" y1="33333" x2="33909" y2="9077"/>
                        <a14:foregroundMark x1="41430" y1="72144" x2="24661" y2="20031"/>
                        <a14:foregroundMark x1="53268" y1="94836" x2="41924" y2="94053"/>
                        <a14:foregroundMark x1="6289" y1="5321" x2="6165" y2="12207"/>
                        <a14:foregroundMark x1="13317" y1="76682" x2="24168" y2="92175"/>
                        <a14:foregroundMark x1="28113" y1="23005" x2="73859" y2="66197"/>
                        <a14:foregroundMark x1="47719" y1="36776" x2="75462" y2="64476"/>
                        <a14:foregroundMark x1="56597" y1="58059" x2="76449" y2="71049"/>
                        <a14:foregroundMark x1="54994" y1="61502" x2="71887" y2="84194"/>
                        <a14:foregroundMark x1="33539" y1="36776" x2="73120" y2="92019"/>
                        <a14:foregroundMark x1="34402" y1="45696" x2="62269" y2="86385"/>
                        <a14:foregroundMark x1="35882" y1="70266" x2="48952" y2="89045"/>
                        <a14:foregroundMark x1="69914" y1="86854" x2="49445" y2="94053"/>
                        <a14:foregroundMark x1="35758" y1="87167" x2="16523" y2="30986"/>
                        <a14:foregroundMark x1="23428" y1="26917" x2="26757" y2="88106"/>
                        <a14:foregroundMark x1="82861" y1="51330" x2="27744" y2="13615"/>
                        <a14:foregroundMark x1="72256" y1="40219" x2="80518" y2="25196"/>
                        <a14:foregroundMark x1="71517" y1="28326" x2="49199" y2="15336"/>
                        <a14:foregroundMark x1="48335" y1="8451" x2="65721" y2="9077"/>
                        <a14:foregroundMark x1="38101" y1="7199" x2="49199" y2="14241"/>
                        <a14:foregroundMark x1="21455" y1="5008" x2="44143" y2="17684"/>
                        <a14:foregroundMark x1="9618" y1="24257" x2="16400" y2="79656"/>
                        <a14:foregroundMark x1="43650" y1="96401" x2="56473" y2="96870"/>
                        <a14:foregroundMark x1="84957" y1="44914" x2="87546" y2="54460"/>
                        <a14:foregroundMark x1="87916" y1="54930" x2="85450" y2="58216"/>
                        <a14:foregroundMark x1="85327" y1="50861" x2="88656" y2="54304"/>
                        <a14:foregroundMark x1="88656" y1="54304" x2="84217" y2="59311"/>
                        <a14:backgroundMark x1="2096" y1="3443" x2="6535" y2="93897"/>
                        <a14:backgroundMark x1="6535" y1="93897" x2="6535" y2="93897"/>
                        <a14:backgroundMark x1="93095" y1="95931" x2="93711" y2="939"/>
                        <a14:backgroundMark x1="10974" y1="80908" x2="25031" y2="96714"/>
                        <a14:backgroundMark x1="11961" y1="83412" x2="22811" y2="99844"/>
                        <a14:backgroundMark x1="13440" y1="90610" x2="18496" y2="99844"/>
                        <a14:backgroundMark x1="12084" y1="83099" x2="14303" y2="97809"/>
                        <a14:backgroundMark x1="13933" y1="95149" x2="13933" y2="95149"/>
                        <a14:backgroundMark x1="14427" y1="95462" x2="24661" y2="96244"/>
                        <a14:backgroundMark x1="14920" y1="95775" x2="24538" y2="96401"/>
                        <a14:backgroundMark x1="14180" y1="95775" x2="11344" y2="81847"/>
                        <a14:backgroundMark x1="12577" y1="87011" x2="11591" y2="82003"/>
                        <a14:backgroundMark x1="13687" y1="92801" x2="14303" y2="95775"/>
                        <a14:backgroundMark x1="13070" y1="96088" x2="14550" y2="95305"/>
                      </a14:backgroundRemoval>
                    </a14:imgEffect>
                  </a14:imgLayer>
                </a14:imgProps>
              </a:ext>
            </a:extLst>
          </a:blip>
          <a:srcRect l="3645" t="3621" r="2454" b="1536"/>
          <a:stretch/>
        </p:blipFill>
        <p:spPr>
          <a:xfrm>
            <a:off x="45636" y="1469377"/>
            <a:ext cx="5544353" cy="4412317"/>
          </a:xfrm>
          <a:prstGeom prst="rect">
            <a:avLst/>
          </a:prstGeom>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9251" y="3932463"/>
            <a:ext cx="2756347" cy="38984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Aerial photo – Slapton Sands</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5882054" y="1621483"/>
            <a:ext cx="5181600" cy="4831894"/>
          </a:xfrm>
          <a:prstGeom prst="rect">
            <a:avLst/>
          </a:prstGeom>
        </p:spPr>
        <p:txBody>
          <a:bodyPr>
            <a:normAutofit fontScale="70000" lnSpcReduction="20000"/>
          </a:bodyPr>
          <a:lstStyle/>
          <a:p>
            <a:pPr marL="0" indent="0">
              <a:lnSpc>
                <a:spcPct val="110000"/>
              </a:lnSpc>
              <a:buNone/>
            </a:pPr>
            <a:r>
              <a:rPr lang="en-GB" dirty="0">
                <a:solidFill>
                  <a:schemeClr val="accent5">
                    <a:lumMod val="50000"/>
                  </a:schemeClr>
                </a:solidFill>
              </a:rPr>
              <a:t>This is an aerial photo of the beach at Slapton. </a:t>
            </a:r>
          </a:p>
          <a:p>
            <a:pPr>
              <a:lnSpc>
                <a:spcPct val="110000"/>
              </a:lnSpc>
            </a:pPr>
            <a:r>
              <a:rPr lang="en-GB" dirty="0">
                <a:solidFill>
                  <a:schemeClr val="accent5">
                    <a:lumMod val="50000"/>
                  </a:schemeClr>
                </a:solidFill>
              </a:rPr>
              <a:t>Notice that the photo (taken by a plane) is vertical, looking straight down at the beach. </a:t>
            </a:r>
          </a:p>
          <a:p>
            <a:pPr>
              <a:lnSpc>
                <a:spcPct val="110000"/>
              </a:lnSpc>
            </a:pPr>
            <a:r>
              <a:rPr lang="en-GB" dirty="0">
                <a:solidFill>
                  <a:schemeClr val="accent5">
                    <a:lumMod val="50000"/>
                  </a:schemeClr>
                </a:solidFill>
              </a:rPr>
              <a:t>Locate the coastal road and the car parks. What do the number of cars suggest about the time of year or time of day?</a:t>
            </a:r>
          </a:p>
          <a:p>
            <a:pPr>
              <a:lnSpc>
                <a:spcPct val="110000"/>
              </a:lnSpc>
            </a:pPr>
            <a:r>
              <a:rPr lang="en-GB" dirty="0">
                <a:solidFill>
                  <a:schemeClr val="accent5">
                    <a:lumMod val="50000"/>
                  </a:schemeClr>
                </a:solidFill>
              </a:rPr>
              <a:t>The photo was taken at low-tide. It’s important that all photos used in scientific research are taken at the same state of the tide to enable comparisons to be made. </a:t>
            </a:r>
          </a:p>
          <a:p>
            <a:pPr>
              <a:lnSpc>
                <a:spcPct val="110000"/>
              </a:lnSpc>
            </a:pPr>
            <a:r>
              <a:rPr lang="en-GB" dirty="0">
                <a:solidFill>
                  <a:schemeClr val="accent5">
                    <a:lumMod val="50000"/>
                  </a:schemeClr>
                </a:solidFill>
              </a:rPr>
              <a:t>Notice that the high-tide line is indicated by the difference in the colour of the beach. The slightly darker colour of the lower beach is that which would be covered at high tide. </a:t>
            </a:r>
          </a:p>
          <a:p>
            <a:endParaRPr lang="en-GB"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29933" b="38205"/>
          <a:stretch>
            <a:fillRect/>
          </a:stretch>
        </p:blipFill>
        <p:spPr>
          <a:xfrm>
            <a:off x="1420748" y="1396356"/>
            <a:ext cx="4171160" cy="52030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Bathymetry</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424962" y="1665621"/>
            <a:ext cx="5923084" cy="4212838"/>
          </a:xfrm>
          <a:prstGeom prst="rect">
            <a:avLst/>
          </a:prstGeom>
        </p:spPr>
        <p:txBody>
          <a:bodyPr>
            <a:normAutofit fontScale="92500"/>
          </a:bodyPr>
          <a:lstStyle/>
          <a:p>
            <a:pPr marL="0" indent="0">
              <a:buNone/>
            </a:pPr>
            <a:r>
              <a:rPr lang="en-GB" sz="2200" dirty="0">
                <a:solidFill>
                  <a:schemeClr val="accent5">
                    <a:lumMod val="50000"/>
                  </a:schemeClr>
                </a:solidFill>
              </a:rPr>
              <a:t>This map shows the underwater landscape (bathymetry) of Start Bay. Bathymetry helps scientists to interpret the seafloor below low tide. It shows the depth of the water and the location of sediment deposits.</a:t>
            </a:r>
          </a:p>
          <a:p>
            <a:r>
              <a:rPr lang="en-GB" sz="2200" dirty="0">
                <a:solidFill>
                  <a:schemeClr val="accent5">
                    <a:lumMod val="50000"/>
                  </a:schemeClr>
                </a:solidFill>
              </a:rPr>
              <a:t>Shallow water is indicated by the orange colours. Notice that the Skerries Bank shows up as a shallow underwater accumulation of sediment.</a:t>
            </a:r>
          </a:p>
          <a:p>
            <a:r>
              <a:rPr lang="en-GB" sz="2200" dirty="0">
                <a:solidFill>
                  <a:schemeClr val="accent5">
                    <a:lumMod val="50000"/>
                  </a:schemeClr>
                </a:solidFill>
              </a:rPr>
              <a:t>The deeper water is shown by the yellow and blue colours. The deepest water is dark blue. </a:t>
            </a:r>
          </a:p>
          <a:p>
            <a:r>
              <a:rPr lang="en-GB" sz="2200" dirty="0">
                <a:solidFill>
                  <a:schemeClr val="accent5">
                    <a:lumMod val="50000"/>
                  </a:schemeClr>
                </a:solidFill>
              </a:rPr>
              <a:t>Notice that one of the wave buoys used to measure wave height and direction is located in Start Bay.</a:t>
            </a:r>
          </a:p>
          <a:p>
            <a:endParaRPr lang="en-GB" dirty="0"/>
          </a:p>
        </p:txBody>
      </p:sp>
      <p:pic>
        <p:nvPicPr>
          <p:cNvPr id="3" name="Picture 2"/>
          <p:cNvPicPr>
            <a:picLocks noChangeAspect="1"/>
          </p:cNvPicPr>
          <p:nvPr/>
        </p:nvPicPr>
        <p:blipFill rotWithShape="1">
          <a:blip r:embed="rId4"/>
          <a:srcRect l="5151" t="2414" r="5490" b="2528"/>
          <a:stretch>
            <a:fillRect/>
          </a:stretch>
        </p:blipFill>
        <p:spPr>
          <a:xfrm>
            <a:off x="6260123" y="96174"/>
            <a:ext cx="4363358" cy="65771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The beach at Start Bay</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5574323" y="1475487"/>
            <a:ext cx="6295292" cy="4212838"/>
          </a:xfrm>
          <a:prstGeom prst="rect">
            <a:avLst/>
          </a:prstGeom>
        </p:spPr>
        <p:txBody>
          <a:bodyPr>
            <a:normAutofit/>
          </a:bodyPr>
          <a:lstStyle/>
          <a:p>
            <a:pPr lvl="0"/>
            <a:r>
              <a:rPr lang="en-GB" sz="2000" dirty="0">
                <a:solidFill>
                  <a:schemeClr val="accent5">
                    <a:lumMod val="50000"/>
                  </a:schemeClr>
                </a:solidFill>
              </a:rPr>
              <a:t>Start Bay is a broad 15km wide bay. </a:t>
            </a:r>
          </a:p>
          <a:p>
            <a:pPr lvl="0"/>
            <a:r>
              <a:rPr lang="en-GB" sz="2000" dirty="0">
                <a:solidFill>
                  <a:schemeClr val="accent5">
                    <a:lumMod val="50000"/>
                  </a:schemeClr>
                </a:solidFill>
              </a:rPr>
              <a:t>It is bordered by headlands at either end – Start Point to the south and Froward Point to the north.</a:t>
            </a:r>
          </a:p>
          <a:p>
            <a:pPr lvl="0"/>
            <a:r>
              <a:rPr lang="en-GB" sz="2000" dirty="0">
                <a:solidFill>
                  <a:schemeClr val="accent5">
                    <a:lumMod val="50000"/>
                  </a:schemeClr>
                </a:solidFill>
              </a:rPr>
              <a:t>These headlands trap sediment within the bay forming the extensive beach shown on the aerial photo below. </a:t>
            </a:r>
          </a:p>
          <a:p>
            <a:endParaRPr lang="en-GB"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76519" y="2250919"/>
            <a:ext cx="3676297" cy="519959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22342" b="41662"/>
          <a:stretch>
            <a:fillRect/>
          </a:stretch>
        </p:blipFill>
        <p:spPr>
          <a:xfrm>
            <a:off x="425023" y="1312554"/>
            <a:ext cx="5060118" cy="53763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How did the beach get here? </a:t>
            </a:r>
          </a:p>
        </p:txBody>
      </p:sp>
      <p:cxnSp>
        <p:nvCxnSpPr>
          <p:cNvPr id="7" name="Straight Connector 6"/>
          <p:cNvCxnSpPr/>
          <p:nvPr/>
        </p:nvCxnSpPr>
        <p:spPr>
          <a:xfrm>
            <a:off x="940837" y="1306286"/>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6172200" y="1862900"/>
            <a:ext cx="5181600" cy="4212838"/>
          </a:xfrm>
          <a:prstGeom prst="rect">
            <a:avLst/>
          </a:prstGeom>
        </p:spPr>
        <p:txBody>
          <a:bodyPr>
            <a:normAutofit fontScale="92500"/>
          </a:bodyPr>
          <a:lstStyle/>
          <a:p>
            <a:pPr marL="0" lvl="0" indent="0">
              <a:buNone/>
            </a:pPr>
            <a:r>
              <a:rPr lang="en-GB" sz="2000" dirty="0">
                <a:solidFill>
                  <a:schemeClr val="accent5">
                    <a:lumMod val="50000"/>
                  </a:schemeClr>
                </a:solidFill>
              </a:rPr>
              <a:t>The shingle beach at Start Bay is rather strange. It is mostly made of flint, a silica deposit found in chalk. Yet, there are no such rocks in Start Bay! </a:t>
            </a:r>
          </a:p>
          <a:p>
            <a:pPr marL="0" lvl="0" indent="0">
              <a:buNone/>
            </a:pPr>
            <a:r>
              <a:rPr lang="en-GB" sz="2000" dirty="0">
                <a:solidFill>
                  <a:schemeClr val="accent5">
                    <a:lumMod val="50000"/>
                  </a:schemeClr>
                </a:solidFill>
              </a:rPr>
              <a:t>So, how did the beach get here?</a:t>
            </a:r>
          </a:p>
          <a:p>
            <a:pPr marL="0" lvl="0" indent="0">
              <a:buNone/>
            </a:pPr>
            <a:r>
              <a:rPr lang="en-GB" sz="2000" dirty="0">
                <a:solidFill>
                  <a:schemeClr val="accent5">
                    <a:lumMod val="50000"/>
                  </a:schemeClr>
                </a:solidFill>
              </a:rPr>
              <a:t>Scientists believe that the beach is an example of a barrier beach. </a:t>
            </a:r>
          </a:p>
          <a:p>
            <a:pPr lvl="0"/>
            <a:r>
              <a:rPr lang="en-GB" sz="2000" dirty="0">
                <a:solidFill>
                  <a:schemeClr val="accent5">
                    <a:lumMod val="50000"/>
                  </a:schemeClr>
                </a:solidFill>
              </a:rPr>
              <a:t>At the end of the last ice age, about 5,000 years ago, the melting ice caused sea level to rise.</a:t>
            </a:r>
          </a:p>
          <a:p>
            <a:pPr lvl="0"/>
            <a:r>
              <a:rPr lang="en-GB" sz="2000" dirty="0">
                <a:solidFill>
                  <a:schemeClr val="accent5">
                    <a:lumMod val="50000"/>
                  </a:schemeClr>
                </a:solidFill>
              </a:rPr>
              <a:t>As the sea level rose, the waves bulldozed flinty sediment that had accumulated on the sea floor towards the land.</a:t>
            </a:r>
          </a:p>
          <a:p>
            <a:pPr lvl="0"/>
            <a:r>
              <a:rPr lang="en-GB" sz="2000" dirty="0">
                <a:solidFill>
                  <a:schemeClr val="accent5">
                    <a:lumMod val="50000"/>
                  </a:schemeClr>
                </a:solidFill>
              </a:rPr>
              <a:t>This sediment rolled ashore to form today’s extensive shingle beach in Start Bay. </a:t>
            </a:r>
          </a:p>
          <a:p>
            <a:endParaRPr lang="en-GB" dirty="0"/>
          </a:p>
        </p:txBody>
      </p:sp>
      <p:sp>
        <p:nvSpPr>
          <p:cNvPr id="4" name="Rectangle 3"/>
          <p:cNvSpPr/>
          <p:nvPr/>
        </p:nvSpPr>
        <p:spPr>
          <a:xfrm>
            <a:off x="583560" y="1656774"/>
            <a:ext cx="3449983" cy="369332"/>
          </a:xfrm>
          <a:prstGeom prst="rect">
            <a:avLst/>
          </a:prstGeom>
        </p:spPr>
        <p:txBody>
          <a:bodyPr wrap="none">
            <a:spAutoFit/>
          </a:bodyPr>
          <a:lstStyle/>
          <a:p>
            <a:r>
              <a:rPr lang="en-GB" dirty="0">
                <a:solidFill>
                  <a:schemeClr val="accent5">
                    <a:lumMod val="50000"/>
                  </a:schemeClr>
                </a:solidFill>
              </a:rPr>
              <a:t>Start Bay barrier beach at Torcross.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90" y="2207393"/>
            <a:ext cx="4885255" cy="32484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4"/>
            <a:ext cx="10515600" cy="1325563"/>
          </a:xfrm>
        </p:spPr>
        <p:txBody>
          <a:bodyPr/>
          <a:lstStyle/>
          <a:p>
            <a:r>
              <a:rPr lang="en-GB" dirty="0">
                <a:solidFill>
                  <a:schemeClr val="accent5">
                    <a:lumMod val="50000"/>
                  </a:schemeClr>
                </a:solidFill>
              </a:rPr>
              <a:t>Longshore drift</a:t>
            </a:r>
          </a:p>
        </p:txBody>
      </p:sp>
      <p:cxnSp>
        <p:nvCxnSpPr>
          <p:cNvPr id="7" name="Straight Connector 6"/>
          <p:cNvCxnSpPr/>
          <p:nvPr/>
        </p:nvCxnSpPr>
        <p:spPr>
          <a:xfrm>
            <a:off x="940837" y="1209574"/>
            <a:ext cx="995731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799" y="6250471"/>
            <a:ext cx="1358002" cy="484807"/>
          </a:xfrm>
          <a:prstGeom prst="rect">
            <a:avLst/>
          </a:prstGeom>
        </p:spPr>
      </p:pic>
      <p:sp>
        <p:nvSpPr>
          <p:cNvPr id="10" name="Content Placeholder 3"/>
          <p:cNvSpPr>
            <a:spLocks noGrp="1"/>
          </p:cNvSpPr>
          <p:nvPr>
            <p:ph sz="half" idx="4294967295"/>
          </p:nvPr>
        </p:nvSpPr>
        <p:spPr>
          <a:xfrm>
            <a:off x="838199" y="1306286"/>
            <a:ext cx="10750063" cy="4212838"/>
          </a:xfrm>
          <a:prstGeom prst="rect">
            <a:avLst/>
          </a:prstGeom>
        </p:spPr>
        <p:txBody>
          <a:bodyPr>
            <a:normAutofit/>
          </a:bodyPr>
          <a:lstStyle/>
          <a:p>
            <a:pPr marL="0" lvl="0" indent="0">
              <a:buNone/>
            </a:pPr>
            <a:r>
              <a:rPr lang="en-GB" sz="2000" dirty="0">
                <a:solidFill>
                  <a:schemeClr val="accent5">
                    <a:lumMod val="50000"/>
                  </a:schemeClr>
                </a:solidFill>
              </a:rPr>
              <a:t>Today sediment is moved along the beach by a process called </a:t>
            </a:r>
            <a:r>
              <a:rPr lang="en-GB" sz="2000" b="1" dirty="0">
                <a:solidFill>
                  <a:schemeClr val="accent5">
                    <a:lumMod val="50000"/>
                  </a:schemeClr>
                </a:solidFill>
              </a:rPr>
              <a:t>longshore drift</a:t>
            </a:r>
            <a:r>
              <a:rPr lang="en-GB" sz="2000" dirty="0">
                <a:solidFill>
                  <a:schemeClr val="accent5">
                    <a:lumMod val="50000"/>
                  </a:schemeClr>
                </a:solidFill>
              </a:rPr>
              <a:t>.</a:t>
            </a:r>
          </a:p>
          <a:p>
            <a:pPr lvl="0"/>
            <a:r>
              <a:rPr lang="en-GB" sz="2000" dirty="0">
                <a:solidFill>
                  <a:schemeClr val="accent5">
                    <a:lumMod val="50000"/>
                  </a:schemeClr>
                </a:solidFill>
              </a:rPr>
              <a:t>When waves arrive at an angle to the beach, sediment is carried up the beach in the same direction as the waves. This is called </a:t>
            </a:r>
            <a:r>
              <a:rPr lang="en-GB" sz="2000" b="1" dirty="0">
                <a:solidFill>
                  <a:schemeClr val="accent5">
                    <a:lumMod val="50000"/>
                  </a:schemeClr>
                </a:solidFill>
              </a:rPr>
              <a:t>swash</a:t>
            </a:r>
            <a:r>
              <a:rPr lang="en-GB" sz="2000" dirty="0">
                <a:solidFill>
                  <a:schemeClr val="accent5">
                    <a:lumMod val="50000"/>
                  </a:schemeClr>
                </a:solidFill>
              </a:rPr>
              <a:t>.</a:t>
            </a:r>
          </a:p>
          <a:p>
            <a:pPr lvl="0"/>
            <a:r>
              <a:rPr lang="en-GB" sz="2000" dirty="0">
                <a:solidFill>
                  <a:schemeClr val="accent5">
                    <a:lumMod val="50000"/>
                  </a:schemeClr>
                </a:solidFill>
              </a:rPr>
              <a:t>When the water draws back to the sea, it flows straight back down the beach carrying sediment with it. This is called </a:t>
            </a:r>
            <a:r>
              <a:rPr lang="en-GB" sz="2000" b="1" dirty="0">
                <a:solidFill>
                  <a:schemeClr val="accent5">
                    <a:lumMod val="50000"/>
                  </a:schemeClr>
                </a:solidFill>
              </a:rPr>
              <a:t>backwash</a:t>
            </a:r>
            <a:r>
              <a:rPr lang="en-GB" sz="2000" dirty="0">
                <a:solidFill>
                  <a:schemeClr val="accent5">
                    <a:lumMod val="50000"/>
                  </a:schemeClr>
                </a:solidFill>
              </a:rPr>
              <a:t>.</a:t>
            </a:r>
          </a:p>
          <a:p>
            <a:pPr lvl="0"/>
            <a:r>
              <a:rPr lang="en-GB" sz="2000" dirty="0">
                <a:solidFill>
                  <a:schemeClr val="accent5">
                    <a:lumMod val="50000"/>
                  </a:schemeClr>
                </a:solidFill>
              </a:rPr>
              <a:t>In this way, sediment moves in a zig-zag pattern along the beach. This is longshore drift.</a:t>
            </a:r>
          </a:p>
          <a:p>
            <a:pPr lvl="0"/>
            <a:r>
              <a:rPr lang="en-GB" sz="2000" dirty="0">
                <a:solidFill>
                  <a:schemeClr val="accent5">
                    <a:lumMod val="50000"/>
                  </a:schemeClr>
                </a:solidFill>
              </a:rPr>
              <a:t>In Start Bay, the dominant southerly winds (look back at the wave rose) mean that sediment is mostly moved from south to north. This explains why sediment was lost from </a:t>
            </a:r>
            <a:r>
              <a:rPr lang="en-GB" sz="2000" dirty="0" err="1">
                <a:solidFill>
                  <a:schemeClr val="accent5">
                    <a:lumMod val="50000"/>
                  </a:schemeClr>
                </a:solidFill>
              </a:rPr>
              <a:t>Hallsands</a:t>
            </a:r>
            <a:r>
              <a:rPr lang="en-GB" sz="2000" dirty="0">
                <a:solidFill>
                  <a:schemeClr val="accent5">
                    <a:lumMod val="50000"/>
                  </a:schemeClr>
                </a:solidFill>
              </a:rPr>
              <a:t>. </a:t>
            </a:r>
            <a:endParaRPr lang="en-GB" sz="2600" dirty="0">
              <a:solidFill>
                <a:schemeClr val="accent5">
                  <a:lumMod val="50000"/>
                </a:schemeClr>
              </a:solidFill>
            </a:endParaRPr>
          </a:p>
          <a:p>
            <a:endParaRPr lang="en-GB" dirty="0"/>
          </a:p>
        </p:txBody>
      </p:sp>
      <p:pic>
        <p:nvPicPr>
          <p:cNvPr id="3" name="Picture 2"/>
          <p:cNvPicPr>
            <a:picLocks noChangeAspect="1"/>
          </p:cNvPicPr>
          <p:nvPr/>
        </p:nvPicPr>
        <p:blipFill>
          <a:blip r:embed="rId4"/>
          <a:stretch>
            <a:fillRect/>
          </a:stretch>
        </p:blipFill>
        <p:spPr>
          <a:xfrm>
            <a:off x="2769452" y="4132525"/>
            <a:ext cx="5594964" cy="25778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1366</Words>
  <Application>Microsoft Office PowerPoint</Application>
  <PresentationFormat>Widescreen</PresentationFormat>
  <Paragraphs>114</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Dynamic Coast…..</vt:lpstr>
      <vt:lpstr>Learning the lessons of Hallsands</vt:lpstr>
      <vt:lpstr>South West Coastal Monitoring (SWCM)</vt:lpstr>
      <vt:lpstr>Interpreting the data – a wave rose</vt:lpstr>
      <vt:lpstr>Aerial photo – Slapton Sands</vt:lpstr>
      <vt:lpstr>Bathymetry</vt:lpstr>
      <vt:lpstr>The beach at Start Bay</vt:lpstr>
      <vt:lpstr>How did the beach get here? </vt:lpstr>
      <vt:lpstr>Longshore drift</vt:lpstr>
      <vt:lpstr>The dynamic beach</vt:lpstr>
      <vt:lpstr>What is a sediment cell?</vt:lpstr>
      <vt:lpstr>Start Bay sediment cell</vt:lpstr>
      <vt:lpstr>Why is it important to understand the sediment cell?</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Soskin</dc:creator>
  <cp:lastModifiedBy>Isabel Kelly</cp:lastModifiedBy>
  <cp:revision>64</cp:revision>
  <dcterms:created xsi:type="dcterms:W3CDTF">2022-12-09T12:12:00Z</dcterms:created>
  <dcterms:modified xsi:type="dcterms:W3CDTF">2023-04-28T10:54:17Z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5EE8759B37FD43F8B28A0C2A3D832366</vt:lpwstr>
  </property>
  <property fmtid="{D5CDD505-2E9C-101B-9397-08002B2CF9AE}" pid="3" name="KSOProductBuildVer">
    <vt:lpwstr>2057-11.2.0.11486</vt:lpwstr>
  </property>
</Properties>
</file>