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11_601ABF10.xml" ContentType="application/vnd.ms-powerpoint.comments+xml"/>
  <Override PartName="/ppt/comments/modernComment_114_E41F6FF5.xml" ContentType="application/vnd.ms-powerpoint.comments+xml"/>
  <Override PartName="/ppt/comments/modernComment_11A_2D0B8A16.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6" r:id="rId2"/>
    <p:sldId id="262" r:id="rId3"/>
    <p:sldId id="272" r:id="rId4"/>
    <p:sldId id="273" r:id="rId5"/>
    <p:sldId id="274" r:id="rId6"/>
    <p:sldId id="275" r:id="rId7"/>
    <p:sldId id="276" r:id="rId8"/>
    <p:sldId id="268" r:id="rId9"/>
    <p:sldId id="283" r:id="rId10"/>
    <p:sldId id="282" r:id="rId11"/>
    <p:sldId id="281" r:id="rId12"/>
    <p:sldId id="280" r:id="rId13"/>
    <p:sldId id="279" r:id="rId14"/>
    <p:sldId id="277" r:id="rId15"/>
    <p:sldId id="284" r:id="rId16"/>
    <p:sldId id="278" r:id="rId17"/>
    <p:sldId id="2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D2E56F-7653-E9FD-E724-B32E51E14556}" name="Isabel Kelly" initials="IK" userId="S::isabel.kelly@plymouth.ac.uk::ce0ad08e-2262-44e5-babf-a265d0e567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3159"/>
    <a:srgbClr val="7380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75" autoAdjust="0"/>
  </p:normalViewPr>
  <p:slideViewPr>
    <p:cSldViewPr snapToGrid="0">
      <p:cViewPr varScale="1">
        <p:scale>
          <a:sx n="105" d="100"/>
          <a:sy n="105" d="100"/>
        </p:scale>
        <p:origin x="774" y="114"/>
      </p:cViewPr>
      <p:guideLst/>
    </p:cSldViewPr>
  </p:slideViewPr>
  <p:notesTextViewPr>
    <p:cViewPr>
      <p:scale>
        <a:sx n="1" d="1"/>
        <a:sy n="1" d="1"/>
      </p:scale>
      <p:origin x="0" y="0"/>
    </p:cViewPr>
  </p:notesTextViewPr>
  <p:notesViewPr>
    <p:cSldViewPr snapToGrid="0">
      <p:cViewPr varScale="1">
        <p:scale>
          <a:sx n="66" d="100"/>
          <a:sy n="66" d="100"/>
        </p:scale>
        <p:origin x="3138"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omments/modernComment_111_601ABF10.xml><?xml version="1.0" encoding="utf-8"?>
<p188:cmLst xmlns:a="http://schemas.openxmlformats.org/drawingml/2006/main" xmlns:r="http://schemas.openxmlformats.org/officeDocument/2006/relationships" xmlns:p188="http://schemas.microsoft.com/office/powerpoint/2018/8/main">
  <p188:cm id="{9768B70D-32E0-47DF-A49F-DB30722E2500}" authorId="{B2D2E56F-7653-E9FD-E724-B32E51E14556}" created="2023-01-09T12:01:39.259">
    <pc:sldMkLst xmlns:pc="http://schemas.microsoft.com/office/powerpoint/2013/main/command">
      <pc:docMk/>
      <pc:sldMk cId="1612365584" sldId="273"/>
    </pc:sldMkLst>
    <p188:txBody>
      <a:bodyPr/>
      <a:lstStyle/>
      <a:p>
        <a:r>
          <a:rPr lang="en-GB"/>
          <a:t>Need to change logo</a:t>
        </a:r>
      </a:p>
    </p188:txBody>
  </p188:cm>
</p188:cmLst>
</file>

<file path=ppt/comments/modernComment_114_E41F6FF5.xml><?xml version="1.0" encoding="utf-8"?>
<p188:cmLst xmlns:a="http://schemas.openxmlformats.org/drawingml/2006/main" xmlns:r="http://schemas.openxmlformats.org/officeDocument/2006/relationships" xmlns:p188="http://schemas.microsoft.com/office/powerpoint/2018/8/main">
  <p188:cm id="{A376A4E8-9EDE-4CF1-82A4-17CC5233793C}" authorId="{B2D2E56F-7653-E9FD-E724-B32E51E14556}" created="2023-01-09T15:38:20.857">
    <pc:sldMkLst xmlns:pc="http://schemas.microsoft.com/office/powerpoint/2013/main/command">
      <pc:docMk/>
      <pc:sldMk cId="3827265525" sldId="276"/>
    </pc:sldMkLst>
    <p188:txBody>
      <a:bodyPr/>
      <a:lstStyle/>
      <a:p>
        <a:r>
          <a:rPr lang="en-GB"/>
          <a:t>Need a reference for photo 2</a:t>
        </a:r>
      </a:p>
    </p188:txBody>
  </p188:cm>
</p188:cmLst>
</file>

<file path=ppt/comments/modernComment_11A_2D0B8A16.xml><?xml version="1.0" encoding="utf-8"?>
<p188:cmLst xmlns:a="http://schemas.openxmlformats.org/drawingml/2006/main" xmlns:r="http://schemas.openxmlformats.org/officeDocument/2006/relationships" xmlns:p188="http://schemas.microsoft.com/office/powerpoint/2018/8/main">
  <p188:cm id="{B18191B5-C19D-4554-BD97-ED0D2ADF5746}" authorId="{B2D2E56F-7653-E9FD-E724-B32E51E14556}" created="2023-01-09T16:52:49.586">
    <pc:sldMkLst xmlns:pc="http://schemas.microsoft.com/office/powerpoint/2013/main/command">
      <pc:docMk/>
      <pc:sldMk cId="755730966" sldId="282"/>
    </pc:sldMkLst>
    <p188:txBody>
      <a:bodyPr/>
      <a:lstStyle/>
      <a:p>
        <a:r>
          <a:rPr lang="en-GB"/>
          <a:t>Need a diff photo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7ED9F0-0AD3-4B8F-B895-DE8C7125A99C}" type="datetimeFigureOut">
              <a:rPr lang="en-GB" smtClean="0"/>
              <a:t>28/04/2023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17E6ED-DCAD-4375-98B3-0FE4B705C646}" type="slidenum">
              <a:rPr lang="en-GB" smtClean="0"/>
              <a:t>‹#›</a:t>
            </a:fld>
            <a:endParaRPr lang="en-GB"/>
          </a:p>
        </p:txBody>
      </p:sp>
    </p:spTree>
    <p:extLst>
      <p:ext uri="{BB962C8B-B14F-4D97-AF65-F5344CB8AC3E}">
        <p14:creationId xmlns:p14="http://schemas.microsoft.com/office/powerpoint/2010/main" val="1209189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6E43C2-86A2-4616-95CE-B55024802742}" type="datetimeFigureOut">
              <a:rPr lang="en-GB" smtClean="0"/>
              <a:t>28/04/2023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B1E95-D7C6-4798-9AB3-07F006C25E74}" type="slidenum">
              <a:rPr lang="en-GB" smtClean="0"/>
              <a:t>‹#›</a:t>
            </a:fld>
            <a:endParaRPr lang="en-GB"/>
          </a:p>
        </p:txBody>
      </p:sp>
    </p:spTree>
    <p:extLst>
      <p:ext uri="{BB962C8B-B14F-4D97-AF65-F5344CB8AC3E}">
        <p14:creationId xmlns:p14="http://schemas.microsoft.com/office/powerpoint/2010/main" val="2917321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9B1E95-D7C6-4798-9AB3-07F006C25E74}" type="slidenum">
              <a:rPr lang="en-GB" smtClean="0"/>
              <a:t>15</a:t>
            </a:fld>
            <a:endParaRPr lang="en-GB"/>
          </a:p>
        </p:txBody>
      </p:sp>
    </p:spTree>
    <p:extLst>
      <p:ext uri="{BB962C8B-B14F-4D97-AF65-F5344CB8AC3E}">
        <p14:creationId xmlns:p14="http://schemas.microsoft.com/office/powerpoint/2010/main" val="4294043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B0721-8F7E-40CA-9DA4-3F0944B114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97F5A43-DD5B-47BF-8EF3-5766AF6FBB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EAB088-597F-4CCA-8633-2C753E80A8A0}"/>
              </a:ext>
            </a:extLst>
          </p:cNvPr>
          <p:cNvSpPr>
            <a:spLocks noGrp="1"/>
          </p:cNvSpPr>
          <p:nvPr>
            <p:ph type="dt" sz="half" idx="10"/>
          </p:nvPr>
        </p:nvSpPr>
        <p:spPr/>
        <p:txBody>
          <a:bodyPr/>
          <a:lstStyle/>
          <a:p>
            <a:fld id="{4E907CE7-E825-4304-8137-B42ABB9B1CCA}" type="datetimeFigureOut">
              <a:rPr lang="en-GB" smtClean="0"/>
              <a:t>28/04/2023</a:t>
            </a:fld>
            <a:endParaRPr lang="en-GB"/>
          </a:p>
        </p:txBody>
      </p:sp>
      <p:sp>
        <p:nvSpPr>
          <p:cNvPr id="5" name="Footer Placeholder 4">
            <a:extLst>
              <a:ext uri="{FF2B5EF4-FFF2-40B4-BE49-F238E27FC236}">
                <a16:creationId xmlns:a16="http://schemas.microsoft.com/office/drawing/2014/main" id="{2971E717-8608-40CA-A16A-C3D7A56470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3548B9-87EF-46E0-9B9B-297C68B00CAE}"/>
              </a:ext>
            </a:extLst>
          </p:cNvPr>
          <p:cNvSpPr>
            <a:spLocks noGrp="1"/>
          </p:cNvSpPr>
          <p:nvPr>
            <p:ph type="sldNum" sz="quarter" idx="12"/>
          </p:nvPr>
        </p:nvSpPr>
        <p:spPr/>
        <p:txBody>
          <a:bodyPr/>
          <a:lstStyle/>
          <a:p>
            <a:fld id="{F2C7DCB4-8ED6-48B1-84CA-42609F27BBEF}" type="slidenum">
              <a:rPr lang="en-GB" smtClean="0"/>
              <a:t>‹#›</a:t>
            </a:fld>
            <a:endParaRPr lang="en-GB"/>
          </a:p>
        </p:txBody>
      </p:sp>
    </p:spTree>
    <p:extLst>
      <p:ext uri="{BB962C8B-B14F-4D97-AF65-F5344CB8AC3E}">
        <p14:creationId xmlns:p14="http://schemas.microsoft.com/office/powerpoint/2010/main" val="1606455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72AB3-F768-4C1C-AB05-9C03476903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0CBB146-5CB0-44C7-BE16-7935717FEB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99B6271-20B0-46A1-9F25-715714F90A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D41CEE-EC7A-46D3-BF33-68DA8287AD39}"/>
              </a:ext>
            </a:extLst>
          </p:cNvPr>
          <p:cNvSpPr>
            <a:spLocks noGrp="1"/>
          </p:cNvSpPr>
          <p:nvPr>
            <p:ph type="dt" sz="half" idx="10"/>
          </p:nvPr>
        </p:nvSpPr>
        <p:spPr/>
        <p:txBody>
          <a:bodyPr/>
          <a:lstStyle/>
          <a:p>
            <a:fld id="{4E907CE7-E825-4304-8137-B42ABB9B1CCA}" type="datetimeFigureOut">
              <a:rPr lang="en-GB" smtClean="0"/>
              <a:t>28/04/2023</a:t>
            </a:fld>
            <a:endParaRPr lang="en-GB"/>
          </a:p>
        </p:txBody>
      </p:sp>
      <p:sp>
        <p:nvSpPr>
          <p:cNvPr id="6" name="Footer Placeholder 5">
            <a:extLst>
              <a:ext uri="{FF2B5EF4-FFF2-40B4-BE49-F238E27FC236}">
                <a16:creationId xmlns:a16="http://schemas.microsoft.com/office/drawing/2014/main" id="{DBC11023-D7AA-450A-A22C-84A09A7E2C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1BC56C-9F09-4173-B44C-80A3740CA77D}"/>
              </a:ext>
            </a:extLst>
          </p:cNvPr>
          <p:cNvSpPr>
            <a:spLocks noGrp="1"/>
          </p:cNvSpPr>
          <p:nvPr>
            <p:ph type="sldNum" sz="quarter" idx="12"/>
          </p:nvPr>
        </p:nvSpPr>
        <p:spPr/>
        <p:txBody>
          <a:bodyPr/>
          <a:lstStyle/>
          <a:p>
            <a:fld id="{F2C7DCB4-8ED6-48B1-84CA-42609F27BBEF}" type="slidenum">
              <a:rPr lang="en-GB" smtClean="0"/>
              <a:t>‹#›</a:t>
            </a:fld>
            <a:endParaRPr lang="en-GB"/>
          </a:p>
        </p:txBody>
      </p:sp>
    </p:spTree>
    <p:extLst>
      <p:ext uri="{BB962C8B-B14F-4D97-AF65-F5344CB8AC3E}">
        <p14:creationId xmlns:p14="http://schemas.microsoft.com/office/powerpoint/2010/main" val="4121226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443A3-B130-46C5-B7AC-75F7F0430D8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D5F4C3-E663-4CF9-BE6C-FF7BF9B197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7A9D23-EA72-4494-947B-59962CA10F5A}"/>
              </a:ext>
            </a:extLst>
          </p:cNvPr>
          <p:cNvSpPr>
            <a:spLocks noGrp="1"/>
          </p:cNvSpPr>
          <p:nvPr>
            <p:ph type="dt" sz="half" idx="10"/>
          </p:nvPr>
        </p:nvSpPr>
        <p:spPr/>
        <p:txBody>
          <a:bodyPr/>
          <a:lstStyle/>
          <a:p>
            <a:fld id="{4E907CE7-E825-4304-8137-B42ABB9B1CCA}" type="datetimeFigureOut">
              <a:rPr lang="en-GB" smtClean="0"/>
              <a:t>28/04/2023</a:t>
            </a:fld>
            <a:endParaRPr lang="en-GB"/>
          </a:p>
        </p:txBody>
      </p:sp>
      <p:sp>
        <p:nvSpPr>
          <p:cNvPr id="5" name="Footer Placeholder 4">
            <a:extLst>
              <a:ext uri="{FF2B5EF4-FFF2-40B4-BE49-F238E27FC236}">
                <a16:creationId xmlns:a16="http://schemas.microsoft.com/office/drawing/2014/main" id="{48372A36-80BE-4655-9881-054D17139E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755BDB-2606-447F-A50B-C3CF727A5DA5}"/>
              </a:ext>
            </a:extLst>
          </p:cNvPr>
          <p:cNvSpPr>
            <a:spLocks noGrp="1"/>
          </p:cNvSpPr>
          <p:nvPr>
            <p:ph type="sldNum" sz="quarter" idx="12"/>
          </p:nvPr>
        </p:nvSpPr>
        <p:spPr/>
        <p:txBody>
          <a:bodyPr/>
          <a:lstStyle/>
          <a:p>
            <a:fld id="{F2C7DCB4-8ED6-48B1-84CA-42609F27BBEF}" type="slidenum">
              <a:rPr lang="en-GB" smtClean="0"/>
              <a:t>‹#›</a:t>
            </a:fld>
            <a:endParaRPr lang="en-GB"/>
          </a:p>
        </p:txBody>
      </p:sp>
    </p:spTree>
    <p:extLst>
      <p:ext uri="{BB962C8B-B14F-4D97-AF65-F5344CB8AC3E}">
        <p14:creationId xmlns:p14="http://schemas.microsoft.com/office/powerpoint/2010/main" val="4163801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1E375C-29FB-456E-AC58-4519A1181E8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31EB3E-2E8D-4428-B883-962B44D2E0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496BE8-0BDB-44B7-8DEE-36A9F80027F0}"/>
              </a:ext>
            </a:extLst>
          </p:cNvPr>
          <p:cNvSpPr>
            <a:spLocks noGrp="1"/>
          </p:cNvSpPr>
          <p:nvPr>
            <p:ph type="dt" sz="half" idx="10"/>
          </p:nvPr>
        </p:nvSpPr>
        <p:spPr/>
        <p:txBody>
          <a:bodyPr/>
          <a:lstStyle/>
          <a:p>
            <a:fld id="{4E907CE7-E825-4304-8137-B42ABB9B1CCA}" type="datetimeFigureOut">
              <a:rPr lang="en-GB" smtClean="0"/>
              <a:t>28/04/2023</a:t>
            </a:fld>
            <a:endParaRPr lang="en-GB"/>
          </a:p>
        </p:txBody>
      </p:sp>
      <p:sp>
        <p:nvSpPr>
          <p:cNvPr id="5" name="Footer Placeholder 4">
            <a:extLst>
              <a:ext uri="{FF2B5EF4-FFF2-40B4-BE49-F238E27FC236}">
                <a16:creationId xmlns:a16="http://schemas.microsoft.com/office/drawing/2014/main" id="{C187A58A-BB27-49C3-917D-761919F725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B2D4B8-5301-4DB9-851D-FC2107EAFEDC}"/>
              </a:ext>
            </a:extLst>
          </p:cNvPr>
          <p:cNvSpPr>
            <a:spLocks noGrp="1"/>
          </p:cNvSpPr>
          <p:nvPr>
            <p:ph type="sldNum" sz="quarter" idx="12"/>
          </p:nvPr>
        </p:nvSpPr>
        <p:spPr/>
        <p:txBody>
          <a:bodyPr/>
          <a:lstStyle/>
          <a:p>
            <a:fld id="{F2C7DCB4-8ED6-48B1-84CA-42609F27BBEF}" type="slidenum">
              <a:rPr lang="en-GB" smtClean="0"/>
              <a:t>‹#›</a:t>
            </a:fld>
            <a:endParaRPr lang="en-GB"/>
          </a:p>
        </p:txBody>
      </p:sp>
    </p:spTree>
    <p:extLst>
      <p:ext uri="{BB962C8B-B14F-4D97-AF65-F5344CB8AC3E}">
        <p14:creationId xmlns:p14="http://schemas.microsoft.com/office/powerpoint/2010/main" val="695244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379B-61AE-4FC9-AB9C-A009281BF0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0C486C1-9A7A-4694-A035-D54BAAE1C4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D2DCE4-82E9-43C7-8AF6-ECA56E0CB034}"/>
              </a:ext>
            </a:extLst>
          </p:cNvPr>
          <p:cNvSpPr>
            <a:spLocks noGrp="1"/>
          </p:cNvSpPr>
          <p:nvPr>
            <p:ph type="dt" sz="half" idx="10"/>
          </p:nvPr>
        </p:nvSpPr>
        <p:spPr/>
        <p:txBody>
          <a:bodyPr/>
          <a:lstStyle/>
          <a:p>
            <a:fld id="{4E907CE7-E825-4304-8137-B42ABB9B1CCA}" type="datetimeFigureOut">
              <a:rPr lang="en-GB" smtClean="0"/>
              <a:t>28/04/2023</a:t>
            </a:fld>
            <a:endParaRPr lang="en-GB"/>
          </a:p>
        </p:txBody>
      </p:sp>
      <p:sp>
        <p:nvSpPr>
          <p:cNvPr id="5" name="Footer Placeholder 4">
            <a:extLst>
              <a:ext uri="{FF2B5EF4-FFF2-40B4-BE49-F238E27FC236}">
                <a16:creationId xmlns:a16="http://schemas.microsoft.com/office/drawing/2014/main" id="{160DD619-D8BC-40E6-B415-272EE381D5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929C10-8841-4CDA-9EEC-F815691AB269}"/>
              </a:ext>
            </a:extLst>
          </p:cNvPr>
          <p:cNvSpPr>
            <a:spLocks noGrp="1"/>
          </p:cNvSpPr>
          <p:nvPr>
            <p:ph type="sldNum" sz="quarter" idx="12"/>
          </p:nvPr>
        </p:nvSpPr>
        <p:spPr/>
        <p:txBody>
          <a:bodyPr/>
          <a:lstStyle/>
          <a:p>
            <a:fld id="{F2C7DCB4-8ED6-48B1-84CA-42609F27BBEF}" type="slidenum">
              <a:rPr lang="en-GB" smtClean="0"/>
              <a:t>‹#›</a:t>
            </a:fld>
            <a:endParaRPr lang="en-GB"/>
          </a:p>
        </p:txBody>
      </p:sp>
    </p:spTree>
    <p:extLst>
      <p:ext uri="{BB962C8B-B14F-4D97-AF65-F5344CB8AC3E}">
        <p14:creationId xmlns:p14="http://schemas.microsoft.com/office/powerpoint/2010/main" val="3316282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E907CE7-E825-4304-8137-B42ABB9B1CCA}" type="datetimeFigureOut">
              <a:rPr lang="en-GB" smtClean="0"/>
              <a:t>28/04/2023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2C7DCB4-8ED6-48B1-84CA-42609F27BBEF}" type="slidenum">
              <a:rPr lang="en-GB" smtClean="0"/>
              <a:t>‹#›</a:t>
            </a:fld>
            <a:endParaRPr lang="en-GB"/>
          </a:p>
        </p:txBody>
      </p:sp>
    </p:spTree>
    <p:extLst>
      <p:ext uri="{BB962C8B-B14F-4D97-AF65-F5344CB8AC3E}">
        <p14:creationId xmlns:p14="http://schemas.microsoft.com/office/powerpoint/2010/main" val="1625327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DA31B-B2F1-46B3-B26B-C04928E9F4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BF7BCB-FACD-4C33-9729-92342AE898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DA3165-B48B-478E-BB71-FA20E95EA195}"/>
              </a:ext>
            </a:extLst>
          </p:cNvPr>
          <p:cNvSpPr>
            <a:spLocks noGrp="1"/>
          </p:cNvSpPr>
          <p:nvPr>
            <p:ph type="dt" sz="half" idx="10"/>
          </p:nvPr>
        </p:nvSpPr>
        <p:spPr/>
        <p:txBody>
          <a:bodyPr/>
          <a:lstStyle/>
          <a:p>
            <a:fld id="{4E907CE7-E825-4304-8137-B42ABB9B1CCA}" type="datetimeFigureOut">
              <a:rPr lang="en-GB" smtClean="0"/>
              <a:t>28/04/2023</a:t>
            </a:fld>
            <a:endParaRPr lang="en-GB"/>
          </a:p>
        </p:txBody>
      </p:sp>
      <p:sp>
        <p:nvSpPr>
          <p:cNvPr id="5" name="Footer Placeholder 4">
            <a:extLst>
              <a:ext uri="{FF2B5EF4-FFF2-40B4-BE49-F238E27FC236}">
                <a16:creationId xmlns:a16="http://schemas.microsoft.com/office/drawing/2014/main" id="{36AE53F7-080F-4157-939F-ECCCDFA152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2EB9EE-1FEC-44D2-B5AB-5161B6A32F22}"/>
              </a:ext>
            </a:extLst>
          </p:cNvPr>
          <p:cNvSpPr>
            <a:spLocks noGrp="1"/>
          </p:cNvSpPr>
          <p:nvPr>
            <p:ph type="sldNum" sz="quarter" idx="12"/>
          </p:nvPr>
        </p:nvSpPr>
        <p:spPr/>
        <p:txBody>
          <a:bodyPr/>
          <a:lstStyle/>
          <a:p>
            <a:fld id="{F2C7DCB4-8ED6-48B1-84CA-42609F27BBEF}" type="slidenum">
              <a:rPr lang="en-GB" smtClean="0"/>
              <a:t>‹#›</a:t>
            </a:fld>
            <a:endParaRPr lang="en-GB"/>
          </a:p>
        </p:txBody>
      </p:sp>
    </p:spTree>
    <p:extLst>
      <p:ext uri="{BB962C8B-B14F-4D97-AF65-F5344CB8AC3E}">
        <p14:creationId xmlns:p14="http://schemas.microsoft.com/office/powerpoint/2010/main" val="3767471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27259-268E-40C2-B32E-CD3B7F946C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BD8EFD-3A71-4A27-91ED-E5C1C84D7E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BA9EDA8-662D-4804-AC77-CA1FB8B7AB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F80D6F5-BC4D-4634-A4CF-170CE09E5F9F}"/>
              </a:ext>
            </a:extLst>
          </p:cNvPr>
          <p:cNvSpPr>
            <a:spLocks noGrp="1"/>
          </p:cNvSpPr>
          <p:nvPr>
            <p:ph type="dt" sz="half" idx="10"/>
          </p:nvPr>
        </p:nvSpPr>
        <p:spPr/>
        <p:txBody>
          <a:bodyPr/>
          <a:lstStyle/>
          <a:p>
            <a:fld id="{4E907CE7-E825-4304-8137-B42ABB9B1CCA}" type="datetimeFigureOut">
              <a:rPr lang="en-GB" smtClean="0"/>
              <a:t>28/04/2023</a:t>
            </a:fld>
            <a:endParaRPr lang="en-GB"/>
          </a:p>
        </p:txBody>
      </p:sp>
      <p:sp>
        <p:nvSpPr>
          <p:cNvPr id="6" name="Footer Placeholder 5">
            <a:extLst>
              <a:ext uri="{FF2B5EF4-FFF2-40B4-BE49-F238E27FC236}">
                <a16:creationId xmlns:a16="http://schemas.microsoft.com/office/drawing/2014/main" id="{4AAE4151-C32C-4297-B8FA-6816340128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ACF221-8F08-4FA5-8A8C-986E34BD05D6}"/>
              </a:ext>
            </a:extLst>
          </p:cNvPr>
          <p:cNvSpPr>
            <a:spLocks noGrp="1"/>
          </p:cNvSpPr>
          <p:nvPr>
            <p:ph type="sldNum" sz="quarter" idx="12"/>
          </p:nvPr>
        </p:nvSpPr>
        <p:spPr/>
        <p:txBody>
          <a:bodyPr/>
          <a:lstStyle/>
          <a:p>
            <a:fld id="{F2C7DCB4-8ED6-48B1-84CA-42609F27BBEF}" type="slidenum">
              <a:rPr lang="en-GB" smtClean="0"/>
              <a:t>‹#›</a:t>
            </a:fld>
            <a:endParaRPr lang="en-GB"/>
          </a:p>
        </p:txBody>
      </p:sp>
    </p:spTree>
    <p:extLst>
      <p:ext uri="{BB962C8B-B14F-4D97-AF65-F5344CB8AC3E}">
        <p14:creationId xmlns:p14="http://schemas.microsoft.com/office/powerpoint/2010/main" val="3211467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812CB-41C4-4152-B732-B8607BFDBE8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74BB9E-3773-4B5D-9B5B-CA3E85BBC3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4FD748-D7B9-4136-8607-4A69229A71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ACA02E9-32FF-456C-90A8-97558A36F3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07283-7ED0-4640-B0C2-2CC6883795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0E46D0A-F585-4E8B-B3AE-DBFBBA426629}"/>
              </a:ext>
            </a:extLst>
          </p:cNvPr>
          <p:cNvSpPr>
            <a:spLocks noGrp="1"/>
          </p:cNvSpPr>
          <p:nvPr>
            <p:ph type="dt" sz="half" idx="10"/>
          </p:nvPr>
        </p:nvSpPr>
        <p:spPr/>
        <p:txBody>
          <a:bodyPr/>
          <a:lstStyle/>
          <a:p>
            <a:fld id="{4E907CE7-E825-4304-8137-B42ABB9B1CCA}" type="datetimeFigureOut">
              <a:rPr lang="en-GB" smtClean="0"/>
              <a:t>28/04/2023</a:t>
            </a:fld>
            <a:endParaRPr lang="en-GB"/>
          </a:p>
        </p:txBody>
      </p:sp>
      <p:sp>
        <p:nvSpPr>
          <p:cNvPr id="8" name="Footer Placeholder 7">
            <a:extLst>
              <a:ext uri="{FF2B5EF4-FFF2-40B4-BE49-F238E27FC236}">
                <a16:creationId xmlns:a16="http://schemas.microsoft.com/office/drawing/2014/main" id="{0BDAEA9D-FFD4-4FE9-9CF1-98A85CD1632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84FCA8E-98BC-4E9C-96D2-DEB4D8EA544A}"/>
              </a:ext>
            </a:extLst>
          </p:cNvPr>
          <p:cNvSpPr>
            <a:spLocks noGrp="1"/>
          </p:cNvSpPr>
          <p:nvPr>
            <p:ph type="sldNum" sz="quarter" idx="12"/>
          </p:nvPr>
        </p:nvSpPr>
        <p:spPr/>
        <p:txBody>
          <a:bodyPr/>
          <a:lstStyle/>
          <a:p>
            <a:fld id="{F2C7DCB4-8ED6-48B1-84CA-42609F27BBEF}" type="slidenum">
              <a:rPr lang="en-GB" smtClean="0"/>
              <a:t>‹#›</a:t>
            </a:fld>
            <a:endParaRPr lang="en-GB"/>
          </a:p>
        </p:txBody>
      </p:sp>
    </p:spTree>
    <p:extLst>
      <p:ext uri="{BB962C8B-B14F-4D97-AF65-F5344CB8AC3E}">
        <p14:creationId xmlns:p14="http://schemas.microsoft.com/office/powerpoint/2010/main" val="1557147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87800-BFCA-455E-B146-E9FC84AF0BC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70D9446-7F14-49B8-B376-971A6E5B8433}"/>
              </a:ext>
            </a:extLst>
          </p:cNvPr>
          <p:cNvSpPr>
            <a:spLocks noGrp="1"/>
          </p:cNvSpPr>
          <p:nvPr>
            <p:ph type="dt" sz="half" idx="10"/>
          </p:nvPr>
        </p:nvSpPr>
        <p:spPr/>
        <p:txBody>
          <a:bodyPr/>
          <a:lstStyle/>
          <a:p>
            <a:fld id="{4E907CE7-E825-4304-8137-B42ABB9B1CCA}" type="datetimeFigureOut">
              <a:rPr lang="en-GB" smtClean="0"/>
              <a:t>28/04/2023</a:t>
            </a:fld>
            <a:endParaRPr lang="en-GB"/>
          </a:p>
        </p:txBody>
      </p:sp>
      <p:sp>
        <p:nvSpPr>
          <p:cNvPr id="4" name="Footer Placeholder 3">
            <a:extLst>
              <a:ext uri="{FF2B5EF4-FFF2-40B4-BE49-F238E27FC236}">
                <a16:creationId xmlns:a16="http://schemas.microsoft.com/office/drawing/2014/main" id="{6BD026F8-B39A-4615-B90C-57060AC83B9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1E8E39D-48DB-4BF2-9A44-F189DC601004}"/>
              </a:ext>
            </a:extLst>
          </p:cNvPr>
          <p:cNvSpPr>
            <a:spLocks noGrp="1"/>
          </p:cNvSpPr>
          <p:nvPr>
            <p:ph type="sldNum" sz="quarter" idx="12"/>
          </p:nvPr>
        </p:nvSpPr>
        <p:spPr/>
        <p:txBody>
          <a:bodyPr/>
          <a:lstStyle/>
          <a:p>
            <a:fld id="{F2C7DCB4-8ED6-48B1-84CA-42609F27BBEF}" type="slidenum">
              <a:rPr lang="en-GB" smtClean="0"/>
              <a:t>‹#›</a:t>
            </a:fld>
            <a:endParaRPr lang="en-GB"/>
          </a:p>
        </p:txBody>
      </p:sp>
    </p:spTree>
    <p:extLst>
      <p:ext uri="{BB962C8B-B14F-4D97-AF65-F5344CB8AC3E}">
        <p14:creationId xmlns:p14="http://schemas.microsoft.com/office/powerpoint/2010/main" val="2635220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A19A3-5483-41A9-9DEC-0599EA079980}"/>
              </a:ext>
            </a:extLst>
          </p:cNvPr>
          <p:cNvSpPr>
            <a:spLocks noGrp="1"/>
          </p:cNvSpPr>
          <p:nvPr>
            <p:ph type="dt" sz="half" idx="10"/>
          </p:nvPr>
        </p:nvSpPr>
        <p:spPr/>
        <p:txBody>
          <a:bodyPr/>
          <a:lstStyle/>
          <a:p>
            <a:fld id="{4E907CE7-E825-4304-8137-B42ABB9B1CCA}" type="datetimeFigureOut">
              <a:rPr lang="en-GB" smtClean="0"/>
              <a:t>28/04/2023</a:t>
            </a:fld>
            <a:endParaRPr lang="en-GB"/>
          </a:p>
        </p:txBody>
      </p:sp>
      <p:sp>
        <p:nvSpPr>
          <p:cNvPr id="3" name="Footer Placeholder 2">
            <a:extLst>
              <a:ext uri="{FF2B5EF4-FFF2-40B4-BE49-F238E27FC236}">
                <a16:creationId xmlns:a16="http://schemas.microsoft.com/office/drawing/2014/main" id="{96DEA7C0-3242-444C-B926-1F30704B6D6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8FA2A9B-2D26-4193-B792-197AE99F4D53}"/>
              </a:ext>
            </a:extLst>
          </p:cNvPr>
          <p:cNvSpPr>
            <a:spLocks noGrp="1"/>
          </p:cNvSpPr>
          <p:nvPr>
            <p:ph type="sldNum" sz="quarter" idx="12"/>
          </p:nvPr>
        </p:nvSpPr>
        <p:spPr/>
        <p:txBody>
          <a:bodyPr/>
          <a:lstStyle/>
          <a:p>
            <a:fld id="{F2C7DCB4-8ED6-48B1-84CA-42609F27BBEF}" type="slidenum">
              <a:rPr lang="en-GB" smtClean="0"/>
              <a:t>‹#›</a:t>
            </a:fld>
            <a:endParaRPr lang="en-GB"/>
          </a:p>
        </p:txBody>
      </p:sp>
    </p:spTree>
    <p:extLst>
      <p:ext uri="{BB962C8B-B14F-4D97-AF65-F5344CB8AC3E}">
        <p14:creationId xmlns:p14="http://schemas.microsoft.com/office/powerpoint/2010/main" val="3752393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7D701-887A-4C40-9F7B-EB1A9838FB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0E1CB0-39E5-445E-9E08-A9E10DCD0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458B753-BA2B-4654-84AC-E821EA0258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8945A3-A930-4F60-984E-69B54D2530D3}"/>
              </a:ext>
            </a:extLst>
          </p:cNvPr>
          <p:cNvSpPr>
            <a:spLocks noGrp="1"/>
          </p:cNvSpPr>
          <p:nvPr>
            <p:ph type="dt" sz="half" idx="10"/>
          </p:nvPr>
        </p:nvSpPr>
        <p:spPr/>
        <p:txBody>
          <a:bodyPr/>
          <a:lstStyle/>
          <a:p>
            <a:fld id="{4E907CE7-E825-4304-8137-B42ABB9B1CCA}" type="datetimeFigureOut">
              <a:rPr lang="en-GB" smtClean="0"/>
              <a:t>28/04/2023</a:t>
            </a:fld>
            <a:endParaRPr lang="en-GB"/>
          </a:p>
        </p:txBody>
      </p:sp>
      <p:sp>
        <p:nvSpPr>
          <p:cNvPr id="6" name="Footer Placeholder 5">
            <a:extLst>
              <a:ext uri="{FF2B5EF4-FFF2-40B4-BE49-F238E27FC236}">
                <a16:creationId xmlns:a16="http://schemas.microsoft.com/office/drawing/2014/main" id="{57E47E52-5467-43F1-8009-D991BBD33A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2D3AAC-90F8-484F-907F-BEEEF774B056}"/>
              </a:ext>
            </a:extLst>
          </p:cNvPr>
          <p:cNvSpPr>
            <a:spLocks noGrp="1"/>
          </p:cNvSpPr>
          <p:nvPr>
            <p:ph type="sldNum" sz="quarter" idx="12"/>
          </p:nvPr>
        </p:nvSpPr>
        <p:spPr/>
        <p:txBody>
          <a:bodyPr/>
          <a:lstStyle/>
          <a:p>
            <a:fld id="{F2C7DCB4-8ED6-48B1-84CA-42609F27BBEF}" type="slidenum">
              <a:rPr lang="en-GB" smtClean="0"/>
              <a:t>‹#›</a:t>
            </a:fld>
            <a:endParaRPr lang="en-GB"/>
          </a:p>
        </p:txBody>
      </p:sp>
    </p:spTree>
    <p:extLst>
      <p:ext uri="{BB962C8B-B14F-4D97-AF65-F5344CB8AC3E}">
        <p14:creationId xmlns:p14="http://schemas.microsoft.com/office/powerpoint/2010/main" val="1253583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8A34DB-75E3-4050-BFE0-8B0FF85BEA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C56C14F-DAB7-48B4-8830-B0285EDAD3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5EA22E-75E6-44F5-B053-7773A34B93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07CE7-E825-4304-8137-B42ABB9B1CCA}" type="datetimeFigureOut">
              <a:rPr lang="en-GB" smtClean="0"/>
              <a:t>28/04/2023</a:t>
            </a:fld>
            <a:endParaRPr lang="en-GB"/>
          </a:p>
        </p:txBody>
      </p:sp>
      <p:sp>
        <p:nvSpPr>
          <p:cNvPr id="5" name="Footer Placeholder 4">
            <a:extLst>
              <a:ext uri="{FF2B5EF4-FFF2-40B4-BE49-F238E27FC236}">
                <a16:creationId xmlns:a16="http://schemas.microsoft.com/office/drawing/2014/main" id="{40E2F645-F6D1-4847-AC5B-E254D80C56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9AD66AC-0295-4CFD-B02E-4C61FF26E2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C7DCB4-8ED6-48B1-84CA-42609F27BBEF}" type="slidenum">
              <a:rPr lang="en-GB" smtClean="0"/>
              <a:t>‹#›</a:t>
            </a:fld>
            <a:endParaRPr lang="en-GB"/>
          </a:p>
        </p:txBody>
      </p:sp>
    </p:spTree>
    <p:extLst>
      <p:ext uri="{BB962C8B-B14F-4D97-AF65-F5344CB8AC3E}">
        <p14:creationId xmlns:p14="http://schemas.microsoft.com/office/powerpoint/2010/main" val="2705534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18/10/relationships/comments" Target="../comments/modernComment_11A_2D0B8A16.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s://www.youtube.com/watch?v=nF8F7k0CapQ"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www.marchandpetit.co.uk/"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www.ice.org.uk/what-is-civil-engineering/what-do-civil-engineers-do/torcross-sea-defence/" TargetMode="External"/><Relationship Id="rId5" Type="http://schemas.openxmlformats.org/officeDocument/2006/relationships/hyperlink" Target="https://www.bbc.co.uk/news/uk-england-devon-26377103" TargetMode="External"/><Relationship Id="rId4" Type="http://schemas.openxmlformats.org/officeDocument/2006/relationships/hyperlink" Target="https://www.scopac.org.uk/scopac_sedimentdb/start/photos/photo5.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18/10/relationships/comments" Target="../comments/modernComment_111_601ABF10.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18/10/relationships/comments" Target="../comments/modernComment_114_E41F6FF5.xml"/><Relationship Id="rId5" Type="http://schemas.openxmlformats.org/officeDocument/2006/relationships/image" Target="../media/image13.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60396-590D-40E7-9F8E-B4762DB70086}"/>
              </a:ext>
            </a:extLst>
          </p:cNvPr>
          <p:cNvSpPr>
            <a:spLocks noGrp="1"/>
          </p:cNvSpPr>
          <p:nvPr>
            <p:ph type="ctrTitle"/>
          </p:nvPr>
        </p:nvSpPr>
        <p:spPr>
          <a:xfrm rot="2226839">
            <a:off x="387606" y="1321279"/>
            <a:ext cx="7967107" cy="4815840"/>
          </a:xfrm>
        </p:spPr>
        <p:txBody>
          <a:bodyPr>
            <a:prstTxWarp prst="textArchUp">
              <a:avLst>
                <a:gd name="adj" fmla="val 11201579"/>
              </a:avLst>
            </a:prstTxWarp>
          </a:bodyPr>
          <a:lstStyle/>
          <a:p>
            <a:pPr algn="l"/>
            <a:r>
              <a:rPr lang="en-GB" dirty="0">
                <a:solidFill>
                  <a:schemeClr val="accent5">
                    <a:lumMod val="50000"/>
                  </a:schemeClr>
                </a:solidFill>
              </a:rPr>
              <a:t>The Dynamic Coast</a:t>
            </a:r>
            <a:r>
              <a:rPr lang="en-GB" sz="3600" dirty="0">
                <a:solidFill>
                  <a:schemeClr val="accent5">
                    <a:lumMod val="50000"/>
                  </a:schemeClr>
                </a:solidFill>
              </a:rPr>
              <a:t>…..</a:t>
            </a:r>
            <a:endParaRPr lang="en-GB" sz="4800" dirty="0">
              <a:solidFill>
                <a:schemeClr val="accent5">
                  <a:lumMod val="50000"/>
                </a:schemeClr>
              </a:solidFill>
            </a:endParaRPr>
          </a:p>
        </p:txBody>
      </p:sp>
      <p:sp>
        <p:nvSpPr>
          <p:cNvPr id="3" name="Subtitle 2">
            <a:extLst>
              <a:ext uri="{FF2B5EF4-FFF2-40B4-BE49-F238E27FC236}">
                <a16:creationId xmlns:a16="http://schemas.microsoft.com/office/drawing/2014/main" id="{390B27F2-0DA4-416E-91B0-188BA03189C9}"/>
              </a:ext>
            </a:extLst>
          </p:cNvPr>
          <p:cNvSpPr>
            <a:spLocks noGrp="1"/>
          </p:cNvSpPr>
          <p:nvPr>
            <p:ph type="subTitle" idx="1"/>
          </p:nvPr>
        </p:nvSpPr>
        <p:spPr>
          <a:xfrm>
            <a:off x="6036832" y="49481"/>
            <a:ext cx="5927809" cy="637074"/>
          </a:xfrm>
        </p:spPr>
        <p:txBody>
          <a:bodyPr>
            <a:noAutofit/>
          </a:bodyPr>
          <a:lstStyle/>
          <a:p>
            <a:pPr algn="r"/>
            <a:r>
              <a:rPr lang="en-GB" sz="1800" dirty="0">
                <a:solidFill>
                  <a:schemeClr val="accent5">
                    <a:lumMod val="50000"/>
                  </a:schemeClr>
                </a:solidFill>
              </a:rPr>
              <a:t>South West Coastal Monitoring in collaboration with Geography Southwest</a:t>
            </a:r>
          </a:p>
        </p:txBody>
      </p:sp>
      <p:pic>
        <p:nvPicPr>
          <p:cNvPr id="10" name="Picture 9" descr="Logo&#10;&#10;Description automatically generated">
            <a:extLst>
              <a:ext uri="{FF2B5EF4-FFF2-40B4-BE49-F238E27FC236}">
                <a16:creationId xmlns:a16="http://schemas.microsoft.com/office/drawing/2014/main" id="{149F7412-CC63-4102-A493-C52AB9DA08B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722843" y="4665684"/>
            <a:ext cx="2543171" cy="907912"/>
          </a:xfrm>
          <a:prstGeom prst="rect">
            <a:avLst/>
          </a:prstGeom>
        </p:spPr>
      </p:pic>
      <p:pic>
        <p:nvPicPr>
          <p:cNvPr id="8" name="Picture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9883" y="4338587"/>
            <a:ext cx="3565470" cy="1372597"/>
          </a:xfrm>
          <a:prstGeom prst="rect">
            <a:avLst/>
          </a:prstGeom>
        </p:spPr>
      </p:pic>
      <p:sp>
        <p:nvSpPr>
          <p:cNvPr id="9" name="TextBox 8"/>
          <p:cNvSpPr txBox="1"/>
          <p:nvPr/>
        </p:nvSpPr>
        <p:spPr>
          <a:xfrm rot="19805813">
            <a:off x="6530076" y="-37063"/>
            <a:ext cx="5443065" cy="2997696"/>
          </a:xfrm>
          <a:prstGeom prst="rect">
            <a:avLst/>
          </a:prstGeom>
          <a:noFill/>
        </p:spPr>
        <p:txBody>
          <a:bodyPr wrap="square" rtlCol="0">
            <a:prstTxWarp prst="textArchDown">
              <a:avLst>
                <a:gd name="adj" fmla="val 249370"/>
              </a:avLst>
            </a:prstTxWarp>
            <a:spAutoFit/>
          </a:bodyPr>
          <a:lstStyle/>
          <a:p>
            <a:r>
              <a:rPr lang="en-GB" sz="3600" dirty="0">
                <a:solidFill>
                  <a:schemeClr val="accent5">
                    <a:lumMod val="50000"/>
                  </a:schemeClr>
                </a:solidFill>
                <a:latin typeface="+mj-lt"/>
              </a:rPr>
              <a:t>…Can Torcross be defended</a:t>
            </a:r>
          </a:p>
          <a:p>
            <a:r>
              <a:rPr lang="en-GB" sz="3600" dirty="0">
                <a:solidFill>
                  <a:schemeClr val="accent5">
                    <a:lumMod val="50000"/>
                  </a:schemeClr>
                </a:solidFill>
                <a:latin typeface="+mj-lt"/>
              </a:rPr>
              <a:t>		  from the sea?</a:t>
            </a:r>
          </a:p>
        </p:txBody>
      </p:sp>
      <p:sp>
        <p:nvSpPr>
          <p:cNvPr id="7" name="Rectangle 6"/>
          <p:cNvSpPr/>
          <p:nvPr/>
        </p:nvSpPr>
        <p:spPr>
          <a:xfrm>
            <a:off x="10706100" y="6172200"/>
            <a:ext cx="1342636" cy="641122"/>
          </a:xfrm>
          <a:prstGeom prst="rect">
            <a:avLst/>
          </a:prstGeom>
        </p:spPr>
        <p:txBody>
          <a:bodyPr wrap="square">
            <a:spAutoFit/>
          </a:bodyPr>
          <a:lstStyle/>
          <a:p>
            <a:pPr algn="r"/>
            <a:r>
              <a:rPr lang="en-GB" dirty="0">
                <a:solidFill>
                  <a:schemeClr val="accent5">
                    <a:lumMod val="50000"/>
                  </a:schemeClr>
                </a:solidFill>
              </a:rPr>
              <a:t/>
            </a:r>
            <a:br>
              <a:rPr lang="en-GB" dirty="0">
                <a:solidFill>
                  <a:schemeClr val="accent5">
                    <a:lumMod val="50000"/>
                  </a:schemeClr>
                </a:solidFill>
              </a:rPr>
            </a:br>
            <a:r>
              <a:rPr lang="en-GB" dirty="0">
                <a:solidFill>
                  <a:schemeClr val="accent5">
                    <a:lumMod val="50000"/>
                  </a:schemeClr>
                </a:solidFill>
              </a:rPr>
              <a:t>Ppt. 3 of 4</a:t>
            </a:r>
          </a:p>
        </p:txBody>
      </p:sp>
    </p:spTree>
    <p:extLst>
      <p:ext uri="{BB962C8B-B14F-4D97-AF65-F5344CB8AC3E}">
        <p14:creationId xmlns:p14="http://schemas.microsoft.com/office/powerpoint/2010/main" val="2836203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A765-ADF0-4691-A161-42692673EAE0}"/>
              </a:ext>
            </a:extLst>
          </p:cNvPr>
          <p:cNvSpPr>
            <a:spLocks noGrp="1"/>
          </p:cNvSpPr>
          <p:nvPr>
            <p:ph type="title"/>
          </p:nvPr>
        </p:nvSpPr>
        <p:spPr>
          <a:xfrm>
            <a:off x="838200" y="204874"/>
            <a:ext cx="10515600" cy="1325563"/>
          </a:xfrm>
        </p:spPr>
        <p:txBody>
          <a:bodyPr>
            <a:normAutofit/>
          </a:bodyPr>
          <a:lstStyle/>
          <a:p>
            <a:r>
              <a:rPr lang="en-US" sz="4000" dirty="0">
                <a:solidFill>
                  <a:schemeClr val="accent5">
                    <a:lumMod val="50000"/>
                  </a:schemeClr>
                </a:solidFill>
              </a:rPr>
              <a:t>Storms and high tides, 2016</a:t>
            </a:r>
            <a:endParaRPr lang="en-GB" sz="4000" dirty="0">
              <a:solidFill>
                <a:schemeClr val="accent5">
                  <a:lumMod val="50000"/>
                </a:schemeClr>
              </a:solidFill>
            </a:endParaRPr>
          </a:p>
        </p:txBody>
      </p:sp>
      <p:cxnSp>
        <p:nvCxnSpPr>
          <p:cNvPr id="7" name="Straight Connector 6">
            <a:extLst>
              <a:ext uri="{FF2B5EF4-FFF2-40B4-BE49-F238E27FC236}">
                <a16:creationId xmlns:a16="http://schemas.microsoft.com/office/drawing/2014/main" id="{761588C5-24B8-418D-845F-150983CA0F60}"/>
              </a:ext>
            </a:extLst>
          </p:cNvPr>
          <p:cNvCxnSpPr>
            <a:cxnSpLocks/>
          </p:cNvCxnSpPr>
          <p:nvPr/>
        </p:nvCxnSpPr>
        <p:spPr>
          <a:xfrm>
            <a:off x="940837" y="1306286"/>
            <a:ext cx="995731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8E2FE3E7-4979-44E4-82C7-41460B9C1EA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74799" y="6250471"/>
            <a:ext cx="1358002" cy="484807"/>
          </a:xfrm>
          <a:prstGeom prst="rect">
            <a:avLst/>
          </a:prstGeom>
        </p:spPr>
      </p:pic>
      <p:sp>
        <p:nvSpPr>
          <p:cNvPr id="4" name="Content Placeholder 3">
            <a:extLst>
              <a:ext uri="{FF2B5EF4-FFF2-40B4-BE49-F238E27FC236}">
                <a16:creationId xmlns:a16="http://schemas.microsoft.com/office/drawing/2014/main" id="{E9AFDAD5-F19E-AA56-9F3E-68B6A5A6B1E1}"/>
              </a:ext>
            </a:extLst>
          </p:cNvPr>
          <p:cNvSpPr txBox="1">
            <a:spLocks/>
          </p:cNvSpPr>
          <p:nvPr/>
        </p:nvSpPr>
        <p:spPr>
          <a:xfrm>
            <a:off x="838200" y="1707920"/>
            <a:ext cx="5029200" cy="44629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5">
                    <a:lumMod val="50000"/>
                  </a:schemeClr>
                </a:solidFill>
              </a:rPr>
              <a:t>Just two years later in February 2016 storms, combined with very high tides, caused the partial collapse of the seawall at Torcross.</a:t>
            </a:r>
            <a:br>
              <a:rPr lang="en-GB" sz="2000" dirty="0">
                <a:solidFill>
                  <a:schemeClr val="accent5">
                    <a:lumMod val="50000"/>
                  </a:schemeClr>
                </a:solidFill>
              </a:rPr>
            </a:br>
            <a:endParaRPr lang="en-GB" sz="2000" dirty="0">
              <a:solidFill>
                <a:schemeClr val="accent5">
                  <a:lumMod val="50000"/>
                </a:schemeClr>
              </a:solidFill>
            </a:endParaRPr>
          </a:p>
          <a:p>
            <a:r>
              <a:rPr lang="en-GB" sz="2000" dirty="0">
                <a:solidFill>
                  <a:schemeClr val="accent5">
                    <a:lumMod val="50000"/>
                  </a:schemeClr>
                </a:solidFill>
              </a:rPr>
              <a:t>Erosion resulted in the closure of the main road between Torcross and Slapton.</a:t>
            </a:r>
            <a:br>
              <a:rPr lang="en-GB" sz="2000" dirty="0">
                <a:solidFill>
                  <a:schemeClr val="accent5">
                    <a:lumMod val="50000"/>
                  </a:schemeClr>
                </a:solidFill>
              </a:rPr>
            </a:br>
            <a:endParaRPr lang="en-GB" sz="2000" dirty="0">
              <a:solidFill>
                <a:schemeClr val="accent5">
                  <a:lumMod val="50000"/>
                </a:schemeClr>
              </a:solidFill>
            </a:endParaRPr>
          </a:p>
          <a:p>
            <a:r>
              <a:rPr lang="en-GB" sz="2000" dirty="0">
                <a:solidFill>
                  <a:schemeClr val="accent5">
                    <a:lumMod val="50000"/>
                  </a:schemeClr>
                </a:solidFill>
              </a:rPr>
              <a:t>Despite the repairs in 2014, holes soon appeared behind the seawall just before the storms hit in 2016.</a:t>
            </a:r>
            <a:br>
              <a:rPr lang="en-GB" sz="2000" dirty="0">
                <a:solidFill>
                  <a:schemeClr val="accent5">
                    <a:lumMod val="50000"/>
                  </a:schemeClr>
                </a:solidFill>
              </a:rPr>
            </a:br>
            <a:endParaRPr lang="en-GB" sz="2000" dirty="0">
              <a:solidFill>
                <a:schemeClr val="accent5">
                  <a:lumMod val="50000"/>
                </a:schemeClr>
              </a:solidFill>
            </a:endParaRPr>
          </a:p>
          <a:p>
            <a:r>
              <a:rPr lang="en-GB" sz="2000" dirty="0">
                <a:solidFill>
                  <a:schemeClr val="accent5">
                    <a:lumMod val="50000"/>
                  </a:schemeClr>
                </a:solidFill>
              </a:rPr>
              <a:t>It was clear that more substantial repairs would be needed in the future to protect Torcross.</a:t>
            </a:r>
          </a:p>
        </p:txBody>
      </p:sp>
      <p:pic>
        <p:nvPicPr>
          <p:cNvPr id="9" name="Content Placeholder 8" descr="A picture containing sky, outdoor, nature, dirt&#10;&#10;Description automatically generated">
            <a:extLst>
              <a:ext uri="{FF2B5EF4-FFF2-40B4-BE49-F238E27FC236}">
                <a16:creationId xmlns:a16="http://schemas.microsoft.com/office/drawing/2014/main" id="{47BD1935-12AF-F448-4692-780E6468BFAE}"/>
              </a:ext>
            </a:extLst>
          </p:cNvPr>
          <p:cNvPicPr>
            <a:picLocks noGrp="1" noChangeAspect="1"/>
          </p:cNvPicPr>
          <p:nvPr>
            <p:ph idx="1"/>
          </p:nvPr>
        </p:nvPicPr>
        <p:blipFill>
          <a:blip r:embed="rId4" cstate="hqprint">
            <a:extLst>
              <a:ext uri="{28A0092B-C50C-407E-A947-70E740481C1C}">
                <a14:useLocalDpi xmlns:a14="http://schemas.microsoft.com/office/drawing/2010/main" val="0"/>
              </a:ext>
            </a:extLst>
          </a:blip>
          <a:stretch>
            <a:fillRect/>
          </a:stretch>
        </p:blipFill>
        <p:spPr>
          <a:xfrm>
            <a:off x="5800725" y="1707920"/>
            <a:ext cx="5801784" cy="4351338"/>
          </a:xfrm>
        </p:spPr>
      </p:pic>
    </p:spTree>
    <p:extLst>
      <p:ext uri="{BB962C8B-B14F-4D97-AF65-F5344CB8AC3E}">
        <p14:creationId xmlns:p14="http://schemas.microsoft.com/office/powerpoint/2010/main" val="755730966"/>
      </p:ext>
    </p:extLst>
  </p:cSld>
  <p:clrMapOvr>
    <a:masterClrMapping/>
  </p:clrMapOvr>
  <p:extLst mod="1">
    <p:ext uri="{6950BFC3-D8DA-4A85-94F7-54DA5524770B}">
      <p188:commentRel xmlns=""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A765-ADF0-4691-A161-42692673EAE0}"/>
              </a:ext>
            </a:extLst>
          </p:cNvPr>
          <p:cNvSpPr>
            <a:spLocks noGrp="1"/>
          </p:cNvSpPr>
          <p:nvPr>
            <p:ph type="title"/>
          </p:nvPr>
        </p:nvSpPr>
        <p:spPr>
          <a:xfrm>
            <a:off x="838200" y="204874"/>
            <a:ext cx="10515600" cy="1325563"/>
          </a:xfrm>
        </p:spPr>
        <p:txBody>
          <a:bodyPr>
            <a:normAutofit/>
          </a:bodyPr>
          <a:lstStyle/>
          <a:p>
            <a:r>
              <a:rPr lang="en-US" sz="4000" dirty="0">
                <a:solidFill>
                  <a:schemeClr val="accent5">
                    <a:lumMod val="50000"/>
                  </a:schemeClr>
                </a:solidFill>
              </a:rPr>
              <a:t>Torcross: new coastal defences, 2017</a:t>
            </a:r>
            <a:endParaRPr lang="en-GB" sz="4000" dirty="0">
              <a:solidFill>
                <a:schemeClr val="accent5">
                  <a:lumMod val="50000"/>
                </a:schemeClr>
              </a:solidFill>
            </a:endParaRPr>
          </a:p>
        </p:txBody>
      </p:sp>
      <p:cxnSp>
        <p:nvCxnSpPr>
          <p:cNvPr id="7" name="Straight Connector 6">
            <a:extLst>
              <a:ext uri="{FF2B5EF4-FFF2-40B4-BE49-F238E27FC236}">
                <a16:creationId xmlns:a16="http://schemas.microsoft.com/office/drawing/2014/main" id="{761588C5-24B8-418D-845F-150983CA0F60}"/>
              </a:ext>
            </a:extLst>
          </p:cNvPr>
          <p:cNvCxnSpPr>
            <a:cxnSpLocks/>
          </p:cNvCxnSpPr>
          <p:nvPr/>
        </p:nvCxnSpPr>
        <p:spPr>
          <a:xfrm>
            <a:off x="940837" y="1306286"/>
            <a:ext cx="995731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8E2FE3E7-4979-44E4-82C7-41460B9C1EA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74799" y="6250471"/>
            <a:ext cx="1358002" cy="484807"/>
          </a:xfrm>
          <a:prstGeom prst="rect">
            <a:avLst/>
          </a:prstGeom>
        </p:spPr>
      </p:pic>
      <p:pic>
        <p:nvPicPr>
          <p:cNvPr id="3" name="Content Placeholder 2" descr="EA Construction of concrete capping beam">
            <a:extLst>
              <a:ext uri="{FF2B5EF4-FFF2-40B4-BE49-F238E27FC236}">
                <a16:creationId xmlns:a16="http://schemas.microsoft.com/office/drawing/2014/main" id="{C7F647ED-642A-AB4E-1A2B-8EEA86E625C5}"/>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5153515" y="1969519"/>
            <a:ext cx="6586061" cy="384186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75938916-F287-8BEF-951A-28AC959F929B}"/>
              </a:ext>
            </a:extLst>
          </p:cNvPr>
          <p:cNvSpPr txBox="1">
            <a:spLocks/>
          </p:cNvSpPr>
          <p:nvPr/>
        </p:nvSpPr>
        <p:spPr>
          <a:xfrm>
            <a:off x="940837" y="2051058"/>
            <a:ext cx="4118113" cy="384186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5">
                    <a:lumMod val="50000"/>
                  </a:schemeClr>
                </a:solidFill>
              </a:rPr>
              <a:t>In 2017 the seawall was further strengthened, at a cost of £2.4m.</a:t>
            </a:r>
          </a:p>
          <a:p>
            <a:r>
              <a:rPr lang="en-GB" sz="2000" dirty="0">
                <a:solidFill>
                  <a:schemeClr val="accent5">
                    <a:lumMod val="50000"/>
                  </a:schemeClr>
                </a:solidFill>
              </a:rPr>
              <a:t>A concrete capping beam was constructed to strengthen the base of the existing seawall. </a:t>
            </a:r>
          </a:p>
          <a:p>
            <a:r>
              <a:rPr lang="en-GB" sz="2000" dirty="0">
                <a:solidFill>
                  <a:schemeClr val="accent5">
                    <a:lumMod val="50000"/>
                  </a:schemeClr>
                </a:solidFill>
              </a:rPr>
              <a:t>Steel prefabricated cages (shown in the photo alongside) were set at the base of the seawall and concrete was poured in to create a continuous protective beam. </a:t>
            </a:r>
          </a:p>
          <a:p>
            <a:r>
              <a:rPr lang="en-GB" sz="2000" dirty="0">
                <a:solidFill>
                  <a:schemeClr val="accent5">
                    <a:lumMod val="50000"/>
                  </a:schemeClr>
                </a:solidFill>
              </a:rPr>
              <a:t>This was then covered with shingle.</a:t>
            </a:r>
          </a:p>
        </p:txBody>
      </p:sp>
    </p:spTree>
    <p:extLst>
      <p:ext uri="{BB962C8B-B14F-4D97-AF65-F5344CB8AC3E}">
        <p14:creationId xmlns:p14="http://schemas.microsoft.com/office/powerpoint/2010/main" val="590096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A765-ADF0-4691-A161-42692673EAE0}"/>
              </a:ext>
            </a:extLst>
          </p:cNvPr>
          <p:cNvSpPr>
            <a:spLocks noGrp="1"/>
          </p:cNvSpPr>
          <p:nvPr>
            <p:ph type="title"/>
          </p:nvPr>
        </p:nvSpPr>
        <p:spPr>
          <a:xfrm>
            <a:off x="838200" y="204874"/>
            <a:ext cx="10515600" cy="1325563"/>
          </a:xfrm>
        </p:spPr>
        <p:txBody>
          <a:bodyPr>
            <a:normAutofit/>
          </a:bodyPr>
          <a:lstStyle/>
          <a:p>
            <a:r>
              <a:rPr lang="en-US" sz="4000" dirty="0">
                <a:solidFill>
                  <a:schemeClr val="accent5">
                    <a:lumMod val="50000"/>
                  </a:schemeClr>
                </a:solidFill>
              </a:rPr>
              <a:t>The ‘Beast from the East’, 2018</a:t>
            </a:r>
            <a:endParaRPr lang="en-GB" sz="4000" dirty="0">
              <a:solidFill>
                <a:schemeClr val="accent5">
                  <a:lumMod val="50000"/>
                </a:schemeClr>
              </a:solidFill>
            </a:endParaRPr>
          </a:p>
        </p:txBody>
      </p:sp>
      <p:cxnSp>
        <p:nvCxnSpPr>
          <p:cNvPr id="7" name="Straight Connector 6">
            <a:extLst>
              <a:ext uri="{FF2B5EF4-FFF2-40B4-BE49-F238E27FC236}">
                <a16:creationId xmlns:a16="http://schemas.microsoft.com/office/drawing/2014/main" id="{761588C5-24B8-418D-845F-150983CA0F60}"/>
              </a:ext>
            </a:extLst>
          </p:cNvPr>
          <p:cNvCxnSpPr>
            <a:cxnSpLocks/>
          </p:cNvCxnSpPr>
          <p:nvPr/>
        </p:nvCxnSpPr>
        <p:spPr>
          <a:xfrm>
            <a:off x="940837" y="1306286"/>
            <a:ext cx="995731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8E2FE3E7-4979-44E4-82C7-41460B9C1EA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74799" y="6250471"/>
            <a:ext cx="1358002" cy="484807"/>
          </a:xfrm>
          <a:prstGeom prst="rect">
            <a:avLst/>
          </a:prstGeom>
        </p:spPr>
      </p:pic>
      <p:pic>
        <p:nvPicPr>
          <p:cNvPr id="4" name="Picture 3">
            <a:extLst>
              <a:ext uri="{FF2B5EF4-FFF2-40B4-BE49-F238E27FC236}">
                <a16:creationId xmlns:a16="http://schemas.microsoft.com/office/drawing/2014/main" id="{52B68658-833B-4B6A-D199-1BE047163380}"/>
              </a:ext>
            </a:extLst>
          </p:cNvPr>
          <p:cNvPicPr>
            <a:picLocks noChangeAspect="1"/>
          </p:cNvPicPr>
          <p:nvPr/>
        </p:nvPicPr>
        <p:blipFill rotWithShape="1">
          <a:blip r:embed="rId4">
            <a:clrChange>
              <a:clrFrom>
                <a:srgbClr val="FFFFFF"/>
              </a:clrFrom>
              <a:clrTo>
                <a:srgbClr val="FFFFFF">
                  <a:alpha val="0"/>
                </a:srgbClr>
              </a:clrTo>
            </a:clrChange>
          </a:blip>
          <a:srcRect b="11144"/>
          <a:stretch/>
        </p:blipFill>
        <p:spPr>
          <a:xfrm rot="566326">
            <a:off x="577726" y="5173822"/>
            <a:ext cx="1811757" cy="1699408"/>
          </a:xfrm>
          <a:prstGeom prst="rect">
            <a:avLst/>
          </a:prstGeom>
        </p:spPr>
      </p:pic>
      <p:sp>
        <p:nvSpPr>
          <p:cNvPr id="6" name="Content Placeholder 3">
            <a:extLst>
              <a:ext uri="{FF2B5EF4-FFF2-40B4-BE49-F238E27FC236}">
                <a16:creationId xmlns:a16="http://schemas.microsoft.com/office/drawing/2014/main" id="{EEDEE7B2-4F9E-39F6-8364-E8124C584345}"/>
              </a:ext>
            </a:extLst>
          </p:cNvPr>
          <p:cNvSpPr txBox="1">
            <a:spLocks/>
          </p:cNvSpPr>
          <p:nvPr/>
        </p:nvSpPr>
        <p:spPr>
          <a:xfrm>
            <a:off x="599262" y="1825025"/>
            <a:ext cx="5457017" cy="354422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5">
                    <a:lumMod val="50000"/>
                  </a:schemeClr>
                </a:solidFill>
              </a:rPr>
              <a:t>In the following year, much of the UK was struck by a severe storm that became known as the ‘Beast from the East’.</a:t>
            </a:r>
          </a:p>
          <a:p>
            <a:r>
              <a:rPr lang="en-GB" sz="2000" dirty="0">
                <a:solidFill>
                  <a:schemeClr val="accent5">
                    <a:lumMod val="50000"/>
                  </a:schemeClr>
                </a:solidFill>
              </a:rPr>
              <a:t>Large waves, driven onshore by storm-force easterly winds combined with high-spring tides, caused significant coastal erosion and damage to sea defences.</a:t>
            </a:r>
          </a:p>
          <a:p>
            <a:r>
              <a:rPr lang="en-GB" sz="2000" dirty="0">
                <a:solidFill>
                  <a:schemeClr val="accent5">
                    <a:lumMod val="50000"/>
                  </a:schemeClr>
                </a:solidFill>
              </a:rPr>
              <a:t>This photo shows storm damage to the main A379 road between Torcross and Slapton Sands (March, 2018). The road was closed for several weeks.</a:t>
            </a:r>
          </a:p>
          <a:p>
            <a:r>
              <a:rPr lang="en-GB" sz="2000" dirty="0">
                <a:solidFill>
                  <a:schemeClr val="accent5">
                    <a:lumMod val="50000"/>
                  </a:schemeClr>
                </a:solidFill>
              </a:rPr>
              <a:t>It was a storm similar to this, that destroyed Hallsands in 1917.</a:t>
            </a:r>
          </a:p>
          <a:p>
            <a:endParaRPr lang="en-GB" sz="2000" dirty="0"/>
          </a:p>
          <a:p>
            <a:pPr marL="0" indent="0">
              <a:buFont typeface="Arial" panose="020B0604020202020204" pitchFamily="34" charset="0"/>
              <a:buNone/>
            </a:pPr>
            <a:endParaRPr lang="en-GB" dirty="0"/>
          </a:p>
        </p:txBody>
      </p:sp>
      <p:pic>
        <p:nvPicPr>
          <p:cNvPr id="9" name="Picture 8" descr="A picture containing outdoor, ground, nature&#10;&#10;Description automatically generated">
            <a:extLst>
              <a:ext uri="{FF2B5EF4-FFF2-40B4-BE49-F238E27FC236}">
                <a16:creationId xmlns:a16="http://schemas.microsoft.com/office/drawing/2014/main" id="{D7370C12-FFB7-BDC3-C803-DF63548EC8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00665" y="1842180"/>
            <a:ext cx="5492072" cy="4119054"/>
          </a:xfrm>
          <a:prstGeom prst="rect">
            <a:avLst/>
          </a:prstGeom>
        </p:spPr>
      </p:pic>
      <p:sp>
        <p:nvSpPr>
          <p:cNvPr id="3" name="TextBox 2"/>
          <p:cNvSpPr txBox="1"/>
          <p:nvPr/>
        </p:nvSpPr>
        <p:spPr>
          <a:xfrm rot="20939986">
            <a:off x="8349173" y="1619551"/>
            <a:ext cx="3177367" cy="534571"/>
          </a:xfrm>
          <a:prstGeom prst="rect">
            <a:avLst/>
          </a:prstGeom>
          <a:noFill/>
        </p:spPr>
        <p:txBody>
          <a:bodyPr wrap="square" rtlCol="0">
            <a:prstTxWarp prst="textFadeLeft">
              <a:avLst/>
            </a:prstTxWarp>
            <a:spAutoFit/>
          </a:bodyPr>
          <a:lstStyle/>
          <a:p>
            <a:r>
              <a:rPr lang="en-GB" dirty="0"/>
              <a:t>The coastal road was destroyed</a:t>
            </a:r>
          </a:p>
        </p:txBody>
      </p:sp>
    </p:spTree>
    <p:extLst>
      <p:ext uri="{BB962C8B-B14F-4D97-AF65-F5344CB8AC3E}">
        <p14:creationId xmlns:p14="http://schemas.microsoft.com/office/powerpoint/2010/main" val="3020968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A765-ADF0-4691-A161-42692673EAE0}"/>
              </a:ext>
            </a:extLst>
          </p:cNvPr>
          <p:cNvSpPr>
            <a:spLocks noGrp="1"/>
          </p:cNvSpPr>
          <p:nvPr>
            <p:ph type="title"/>
          </p:nvPr>
        </p:nvSpPr>
        <p:spPr>
          <a:xfrm>
            <a:off x="838200" y="204874"/>
            <a:ext cx="10515600" cy="1325563"/>
          </a:xfrm>
        </p:spPr>
        <p:txBody>
          <a:bodyPr>
            <a:normAutofit/>
          </a:bodyPr>
          <a:lstStyle/>
          <a:p>
            <a:r>
              <a:rPr lang="en-US" sz="4000" dirty="0">
                <a:solidFill>
                  <a:schemeClr val="accent5">
                    <a:lumMod val="50000"/>
                  </a:schemeClr>
                </a:solidFill>
              </a:rPr>
              <a:t>Winter storm, January 16</a:t>
            </a:r>
            <a:r>
              <a:rPr lang="en-US" sz="4000" baseline="30000" dirty="0">
                <a:solidFill>
                  <a:schemeClr val="accent5">
                    <a:lumMod val="50000"/>
                  </a:schemeClr>
                </a:solidFill>
              </a:rPr>
              <a:t>th </a:t>
            </a:r>
            <a:r>
              <a:rPr lang="en-US" sz="4000" dirty="0">
                <a:solidFill>
                  <a:schemeClr val="accent5">
                    <a:lumMod val="50000"/>
                  </a:schemeClr>
                </a:solidFill>
              </a:rPr>
              <a:t>2020</a:t>
            </a:r>
            <a:endParaRPr lang="en-GB" sz="4000" dirty="0">
              <a:solidFill>
                <a:schemeClr val="accent5">
                  <a:lumMod val="50000"/>
                </a:schemeClr>
              </a:solidFill>
            </a:endParaRPr>
          </a:p>
        </p:txBody>
      </p:sp>
      <p:cxnSp>
        <p:nvCxnSpPr>
          <p:cNvPr id="7" name="Straight Connector 6">
            <a:extLst>
              <a:ext uri="{FF2B5EF4-FFF2-40B4-BE49-F238E27FC236}">
                <a16:creationId xmlns:a16="http://schemas.microsoft.com/office/drawing/2014/main" id="{761588C5-24B8-418D-845F-150983CA0F60}"/>
              </a:ext>
            </a:extLst>
          </p:cNvPr>
          <p:cNvCxnSpPr>
            <a:cxnSpLocks/>
          </p:cNvCxnSpPr>
          <p:nvPr/>
        </p:nvCxnSpPr>
        <p:spPr>
          <a:xfrm>
            <a:off x="940837" y="1306286"/>
            <a:ext cx="995731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8E2FE3E7-4979-44E4-82C7-41460B9C1EA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74799" y="6250471"/>
            <a:ext cx="1358002" cy="484807"/>
          </a:xfrm>
          <a:prstGeom prst="rect">
            <a:avLst/>
          </a:prstGeom>
        </p:spPr>
      </p:pic>
      <p:pic>
        <p:nvPicPr>
          <p:cNvPr id="3" name="Content Placeholder 5">
            <a:extLst>
              <a:ext uri="{FF2B5EF4-FFF2-40B4-BE49-F238E27FC236}">
                <a16:creationId xmlns:a16="http://schemas.microsoft.com/office/drawing/2014/main" id="{41290726-C423-4903-4761-5CA8EED5EAA3}"/>
              </a:ext>
            </a:extLst>
          </p:cNvPr>
          <p:cNvPicPr>
            <a:picLocks noGrp="1" noChangeAspect="1"/>
          </p:cNvPicPr>
          <p:nvPr>
            <p:ph sz="half" idx="1"/>
          </p:nvPr>
        </p:nvPicPr>
        <p:blipFill rotWithShape="1">
          <a:blip r:embed="rId4"/>
          <a:srcRect l="4413" t="19581" r="39154" b="22250"/>
          <a:stretch/>
        </p:blipFill>
        <p:spPr>
          <a:xfrm>
            <a:off x="305174" y="2186003"/>
            <a:ext cx="5790826" cy="3357548"/>
          </a:xfrm>
        </p:spPr>
      </p:pic>
      <p:sp>
        <p:nvSpPr>
          <p:cNvPr id="4" name="Content Placeholder 3">
            <a:extLst>
              <a:ext uri="{FF2B5EF4-FFF2-40B4-BE49-F238E27FC236}">
                <a16:creationId xmlns:a16="http://schemas.microsoft.com/office/drawing/2014/main" id="{EACA7656-2F34-020D-81FB-558ABD956A46}"/>
              </a:ext>
            </a:extLst>
          </p:cNvPr>
          <p:cNvSpPr txBox="1">
            <a:spLocks/>
          </p:cNvSpPr>
          <p:nvPr/>
        </p:nvSpPr>
        <p:spPr>
          <a:xfrm>
            <a:off x="6331642" y="2186003"/>
            <a:ext cx="5181600" cy="36751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5">
                    <a:lumMod val="50000"/>
                  </a:schemeClr>
                </a:solidFill>
              </a:rPr>
              <a:t>In 2020, a severe winter storm tested the newly strengthened sea defences at Torcross.</a:t>
            </a:r>
          </a:p>
          <a:p>
            <a:r>
              <a:rPr lang="en-GB" sz="2000" dirty="0">
                <a:solidFill>
                  <a:schemeClr val="accent5">
                    <a:lumMod val="50000"/>
                  </a:schemeClr>
                </a:solidFill>
              </a:rPr>
              <a:t>Click the link below to see the impact of the storm. </a:t>
            </a:r>
          </a:p>
          <a:p>
            <a:r>
              <a:rPr lang="en-GB" sz="2000" dirty="0">
                <a:solidFill>
                  <a:schemeClr val="accent5">
                    <a:lumMod val="50000"/>
                  </a:schemeClr>
                </a:solidFill>
                <a:hlinkClick r:id="rId5"/>
              </a:rPr>
              <a:t>https://www.youtube.com/watch?v=nF8F7k0CapQ</a:t>
            </a:r>
            <a:r>
              <a:rPr lang="en-GB" sz="2000" dirty="0">
                <a:solidFill>
                  <a:schemeClr val="accent5">
                    <a:lumMod val="50000"/>
                  </a:schemeClr>
                </a:solidFill>
              </a:rPr>
              <a:t> </a:t>
            </a:r>
          </a:p>
          <a:p>
            <a:r>
              <a:rPr lang="en-GB" sz="2000" dirty="0">
                <a:solidFill>
                  <a:schemeClr val="accent5">
                    <a:lumMod val="50000"/>
                  </a:schemeClr>
                </a:solidFill>
              </a:rPr>
              <a:t>Notice that the seawall prevents the waves from directly reaching the houses, despite causing them to send spray over the top.</a:t>
            </a:r>
          </a:p>
          <a:p>
            <a:r>
              <a:rPr lang="en-GB" sz="2000" dirty="0">
                <a:solidFill>
                  <a:schemeClr val="accent5">
                    <a:lumMod val="50000"/>
                  </a:schemeClr>
                </a:solidFill>
              </a:rPr>
              <a:t>Notice too how the holes in the seawall allow water to drain away when the waves retreat.</a:t>
            </a:r>
          </a:p>
          <a:p>
            <a:endParaRPr lang="en-GB" sz="2000" dirty="0"/>
          </a:p>
        </p:txBody>
      </p:sp>
    </p:spTree>
    <p:extLst>
      <p:ext uri="{BB962C8B-B14F-4D97-AF65-F5344CB8AC3E}">
        <p14:creationId xmlns:p14="http://schemas.microsoft.com/office/powerpoint/2010/main" val="2412311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A765-ADF0-4691-A161-42692673EAE0}"/>
              </a:ext>
            </a:extLst>
          </p:cNvPr>
          <p:cNvSpPr>
            <a:spLocks noGrp="1"/>
          </p:cNvSpPr>
          <p:nvPr>
            <p:ph type="title"/>
          </p:nvPr>
        </p:nvSpPr>
        <p:spPr>
          <a:xfrm>
            <a:off x="838200" y="204874"/>
            <a:ext cx="10515600" cy="1325563"/>
          </a:xfrm>
        </p:spPr>
        <p:txBody>
          <a:bodyPr>
            <a:normAutofit/>
          </a:bodyPr>
          <a:lstStyle/>
          <a:p>
            <a:r>
              <a:rPr lang="en-US" sz="4000" dirty="0">
                <a:solidFill>
                  <a:schemeClr val="accent5">
                    <a:lumMod val="50000"/>
                  </a:schemeClr>
                </a:solidFill>
              </a:rPr>
              <a:t>Torcross, 2022</a:t>
            </a:r>
            <a:endParaRPr lang="en-GB" sz="4000" dirty="0">
              <a:solidFill>
                <a:schemeClr val="accent5">
                  <a:lumMod val="50000"/>
                </a:schemeClr>
              </a:solidFill>
            </a:endParaRPr>
          </a:p>
        </p:txBody>
      </p:sp>
      <p:cxnSp>
        <p:nvCxnSpPr>
          <p:cNvPr id="7" name="Straight Connector 6">
            <a:extLst>
              <a:ext uri="{FF2B5EF4-FFF2-40B4-BE49-F238E27FC236}">
                <a16:creationId xmlns:a16="http://schemas.microsoft.com/office/drawing/2014/main" id="{761588C5-24B8-418D-845F-150983CA0F60}"/>
              </a:ext>
            </a:extLst>
          </p:cNvPr>
          <p:cNvCxnSpPr>
            <a:cxnSpLocks/>
          </p:cNvCxnSpPr>
          <p:nvPr/>
        </p:nvCxnSpPr>
        <p:spPr>
          <a:xfrm>
            <a:off x="940837" y="1306286"/>
            <a:ext cx="995731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8E2FE3E7-4979-44E4-82C7-41460B9C1EA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74799" y="6250471"/>
            <a:ext cx="1358002" cy="484807"/>
          </a:xfrm>
          <a:prstGeom prst="rect">
            <a:avLst/>
          </a:prstGeom>
        </p:spPr>
      </p:pic>
      <p:sp>
        <p:nvSpPr>
          <p:cNvPr id="8" name="TextBox 7">
            <a:extLst>
              <a:ext uri="{FF2B5EF4-FFF2-40B4-BE49-F238E27FC236}">
                <a16:creationId xmlns:a16="http://schemas.microsoft.com/office/drawing/2014/main" id="{EC6D34DD-DCA9-74F8-DA29-20145B038720}"/>
              </a:ext>
            </a:extLst>
          </p:cNvPr>
          <p:cNvSpPr txBox="1"/>
          <p:nvPr/>
        </p:nvSpPr>
        <p:spPr>
          <a:xfrm>
            <a:off x="7007409" y="1689851"/>
            <a:ext cx="5025392" cy="4401205"/>
          </a:xfrm>
          <a:prstGeom prst="rect">
            <a:avLst/>
          </a:prstGeom>
          <a:noFill/>
        </p:spPr>
        <p:txBody>
          <a:bodyPr wrap="square" rtlCol="0">
            <a:spAutoFit/>
          </a:bodyPr>
          <a:lstStyle/>
          <a:p>
            <a:pPr marL="342900" indent="-342900">
              <a:buFont typeface="Arial" panose="020B0604020202020204" pitchFamily="34" charset="0"/>
              <a:buChar char="•"/>
            </a:pPr>
            <a:r>
              <a:rPr lang="en-GB" sz="2000" dirty="0">
                <a:solidFill>
                  <a:schemeClr val="accent5">
                    <a:lumMod val="50000"/>
                  </a:schemeClr>
                </a:solidFill>
              </a:rPr>
              <a:t>These photos show the sea defences at Torcross in the summer and autumn of 2022. </a:t>
            </a:r>
          </a:p>
          <a:p>
            <a:pPr marL="342900" indent="-342900">
              <a:buFont typeface="Arial" panose="020B0604020202020204" pitchFamily="34" charset="0"/>
              <a:buChar char="•"/>
            </a:pPr>
            <a:r>
              <a:rPr lang="en-GB" sz="2000" dirty="0">
                <a:solidFill>
                  <a:schemeClr val="accent5">
                    <a:lumMod val="50000"/>
                  </a:schemeClr>
                </a:solidFill>
              </a:rPr>
              <a:t>The concrete beam, which was constructed in 2017, is buried beneath the beach in July. By November, the steel caging is beginning to show, as a result of beach levels dropping due to the seasonal cycle of </a:t>
            </a:r>
            <a:r>
              <a:rPr lang="en-GB" sz="2000" b="1" dirty="0">
                <a:ln>
                  <a:solidFill>
                    <a:schemeClr val="tx1"/>
                  </a:solidFill>
                </a:ln>
                <a:solidFill>
                  <a:srgbClr val="FFFF00"/>
                </a:solidFill>
              </a:rPr>
              <a:t>erosion</a:t>
            </a:r>
            <a:r>
              <a:rPr lang="en-GB" sz="2000" dirty="0">
                <a:solidFill>
                  <a:schemeClr val="accent5">
                    <a:lumMod val="50000"/>
                  </a:schemeClr>
                </a:solidFill>
              </a:rPr>
              <a:t>. </a:t>
            </a:r>
          </a:p>
          <a:p>
            <a:pPr marL="342900" indent="-342900">
              <a:buFont typeface="Arial" panose="020B0604020202020204" pitchFamily="34" charset="0"/>
              <a:buChar char="•"/>
            </a:pPr>
            <a:r>
              <a:rPr lang="en-GB" sz="2000" dirty="0">
                <a:solidFill>
                  <a:schemeClr val="accent5">
                    <a:lumMod val="50000"/>
                  </a:schemeClr>
                </a:solidFill>
              </a:rPr>
              <a:t>Notice that the seawall itself is </a:t>
            </a:r>
            <a:r>
              <a:rPr lang="en-GB" sz="2000" b="1" dirty="0">
                <a:ln>
                  <a:solidFill>
                    <a:schemeClr val="tx1"/>
                  </a:solidFill>
                </a:ln>
                <a:solidFill>
                  <a:srgbClr val="00B0F0"/>
                </a:solidFill>
              </a:rPr>
              <a:t>curved</a:t>
            </a:r>
            <a:r>
              <a:rPr lang="en-GB" sz="2000" dirty="0">
                <a:solidFill>
                  <a:schemeClr val="accent5">
                    <a:lumMod val="50000"/>
                  </a:schemeClr>
                </a:solidFill>
              </a:rPr>
              <a:t>, causing waves to be reflected back to sea.</a:t>
            </a:r>
          </a:p>
          <a:p>
            <a:pPr marL="342900" indent="-342900">
              <a:buFont typeface="Arial" panose="020B0604020202020204" pitchFamily="34" charset="0"/>
              <a:buChar char="•"/>
            </a:pPr>
            <a:r>
              <a:rPr lang="en-GB" sz="2000" dirty="0">
                <a:solidFill>
                  <a:schemeClr val="accent5">
                    <a:lumMod val="50000"/>
                  </a:schemeClr>
                </a:solidFill>
              </a:rPr>
              <a:t>The </a:t>
            </a:r>
            <a:r>
              <a:rPr lang="en-GB" sz="2000" b="1" dirty="0">
                <a:ln w="9525">
                  <a:solidFill>
                    <a:schemeClr val="tx1"/>
                  </a:solidFill>
                </a:ln>
                <a:solidFill>
                  <a:srgbClr val="FF0000"/>
                </a:solidFill>
              </a:rPr>
              <a:t>drainage</a:t>
            </a:r>
            <a:r>
              <a:rPr lang="en-GB" sz="2000" b="1" dirty="0">
                <a:ln w="3175">
                  <a:solidFill>
                    <a:schemeClr val="tx1"/>
                  </a:solidFill>
                </a:ln>
                <a:solidFill>
                  <a:srgbClr val="C00000"/>
                </a:solidFill>
              </a:rPr>
              <a:t> </a:t>
            </a:r>
            <a:r>
              <a:rPr lang="en-GB" sz="2000" b="1" dirty="0">
                <a:ln>
                  <a:solidFill>
                    <a:schemeClr val="tx1"/>
                  </a:solidFill>
                </a:ln>
                <a:solidFill>
                  <a:srgbClr val="FF0000"/>
                </a:solidFill>
              </a:rPr>
              <a:t>holes</a:t>
            </a:r>
            <a:r>
              <a:rPr lang="en-GB" sz="2000" dirty="0">
                <a:solidFill>
                  <a:schemeClr val="accent5">
                    <a:lumMod val="50000"/>
                  </a:schemeClr>
                </a:solidFill>
              </a:rPr>
              <a:t> in the seawall allow water to flow back out.  The broad shingle beach helps to protect the seawall.</a:t>
            </a:r>
          </a:p>
        </p:txBody>
      </p:sp>
      <p:pic>
        <p:nvPicPr>
          <p:cNvPr id="6" name="Content Placeholder 7">
            <a:extLst>
              <a:ext uri="{FF2B5EF4-FFF2-40B4-BE49-F238E27FC236}">
                <a16:creationId xmlns:a16="http://schemas.microsoft.com/office/drawing/2014/main" id="{25738ACE-9D08-1F36-5AFD-17C9FC2B809B}"/>
              </a:ext>
            </a:extLst>
          </p:cNvPr>
          <p:cNvPicPr>
            <a:picLocks noChangeAspect="1"/>
          </p:cNvPicPr>
          <p:nvPr/>
        </p:nvPicPr>
        <p:blipFill rotWithShape="1">
          <a:blip r:embed="rId4">
            <a:extLst>
              <a:ext uri="{28A0092B-C50C-407E-A947-70E740481C1C}">
                <a14:useLocalDpi xmlns:a14="http://schemas.microsoft.com/office/drawing/2010/main" val="0"/>
              </a:ext>
            </a:extLst>
          </a:blip>
          <a:srcRect l="16953" r="1523"/>
          <a:stretch/>
        </p:blipFill>
        <p:spPr>
          <a:xfrm rot="10800000">
            <a:off x="-4958685" y="1602432"/>
            <a:ext cx="4076700" cy="3748355"/>
          </a:xfrm>
          <a:prstGeom prst="rect">
            <a:avLst/>
          </a:prstGeom>
          <a:ln>
            <a:solidFill>
              <a:schemeClr val="tx1"/>
            </a:solidFill>
          </a:ln>
        </p:spPr>
      </p:pic>
      <p:grpSp>
        <p:nvGrpSpPr>
          <p:cNvPr id="29" name="Group 28"/>
          <p:cNvGrpSpPr/>
          <p:nvPr/>
        </p:nvGrpSpPr>
        <p:grpSpPr>
          <a:xfrm>
            <a:off x="262174" y="1787100"/>
            <a:ext cx="3091815" cy="3748354"/>
            <a:chOff x="5393922" y="1890197"/>
            <a:chExt cx="3091815" cy="3748354"/>
          </a:xfrm>
        </p:grpSpPr>
        <p:grpSp>
          <p:nvGrpSpPr>
            <p:cNvPr id="17" name="Group 16"/>
            <p:cNvGrpSpPr/>
            <p:nvPr/>
          </p:nvGrpSpPr>
          <p:grpSpPr>
            <a:xfrm>
              <a:off x="5393922" y="1890197"/>
              <a:ext cx="3091815" cy="3748354"/>
              <a:chOff x="2045017" y="1530437"/>
              <a:chExt cx="3091815" cy="3748354"/>
            </a:xfrm>
          </p:grpSpPr>
          <p:pic>
            <p:nvPicPr>
              <p:cNvPr id="16" name="Picture 15"/>
              <p:cNvPicPr>
                <a:picLocks noChangeAspect="1"/>
              </p:cNvPicPr>
              <p:nvPr/>
            </p:nvPicPr>
            <p:blipFill rotWithShape="1">
              <a:blip r:embed="rId5" cstate="hqprint">
                <a:extLst>
                  <a:ext uri="{28A0092B-C50C-407E-A947-70E740481C1C}">
                    <a14:useLocalDpi xmlns:a14="http://schemas.microsoft.com/office/drawing/2010/main" val="0"/>
                  </a:ext>
                </a:extLst>
              </a:blip>
              <a:srcRect b="45683"/>
              <a:stretch/>
            </p:blipFill>
            <p:spPr>
              <a:xfrm>
                <a:off x="2045017" y="1530437"/>
                <a:ext cx="3091815" cy="3748354"/>
              </a:xfrm>
              <a:prstGeom prst="rect">
                <a:avLst/>
              </a:prstGeom>
              <a:ln>
                <a:solidFill>
                  <a:schemeClr val="tx1"/>
                </a:solidFill>
              </a:ln>
            </p:spPr>
          </p:pic>
          <p:sp>
            <p:nvSpPr>
              <p:cNvPr id="13" name="TextBox 12"/>
              <p:cNvSpPr txBox="1"/>
              <p:nvPr/>
            </p:nvSpPr>
            <p:spPr>
              <a:xfrm>
                <a:off x="2045017" y="4818357"/>
                <a:ext cx="1943100" cy="369332"/>
              </a:xfrm>
              <a:prstGeom prst="rect">
                <a:avLst/>
              </a:prstGeom>
              <a:noFill/>
            </p:spPr>
            <p:txBody>
              <a:bodyPr wrap="square" rtlCol="0">
                <a:spAutoFit/>
              </a:bodyPr>
              <a:lstStyle/>
              <a:p>
                <a:r>
                  <a:rPr lang="en-GB" dirty="0">
                    <a:solidFill>
                      <a:schemeClr val="bg1"/>
                    </a:solidFill>
                  </a:rPr>
                  <a:t>July 2022</a:t>
                </a:r>
              </a:p>
            </p:txBody>
          </p:sp>
        </p:grpSp>
        <p:sp>
          <p:nvSpPr>
            <p:cNvPr id="21" name="Circular Arrow 20"/>
            <p:cNvSpPr/>
            <p:nvPr/>
          </p:nvSpPr>
          <p:spPr>
            <a:xfrm rot="16200000">
              <a:off x="7064529" y="2664337"/>
              <a:ext cx="596078" cy="472050"/>
            </a:xfrm>
            <a:prstGeom prst="circular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Circular Arrow 24"/>
            <p:cNvSpPr/>
            <p:nvPr/>
          </p:nvSpPr>
          <p:spPr>
            <a:xfrm rot="16200000">
              <a:off x="6159958" y="2625112"/>
              <a:ext cx="596078" cy="472050"/>
            </a:xfrm>
            <a:prstGeom prst="circular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0" name="Group 29"/>
          <p:cNvGrpSpPr/>
          <p:nvPr/>
        </p:nvGrpSpPr>
        <p:grpSpPr>
          <a:xfrm>
            <a:off x="3427442" y="1787099"/>
            <a:ext cx="3105705" cy="3748355"/>
            <a:chOff x="8623289" y="1890197"/>
            <a:chExt cx="3105705" cy="3748355"/>
          </a:xfrm>
        </p:grpSpPr>
        <p:grpSp>
          <p:nvGrpSpPr>
            <p:cNvPr id="15" name="Group 14"/>
            <p:cNvGrpSpPr/>
            <p:nvPr/>
          </p:nvGrpSpPr>
          <p:grpSpPr>
            <a:xfrm>
              <a:off x="8623289" y="1890197"/>
              <a:ext cx="3105705" cy="3748355"/>
              <a:chOff x="2244265" y="1530436"/>
              <a:chExt cx="3105705" cy="3748355"/>
            </a:xfrm>
          </p:grpSpPr>
          <p:pic>
            <p:nvPicPr>
              <p:cNvPr id="10" name="Picture 9"/>
              <p:cNvPicPr>
                <a:picLocks noChangeAspect="1"/>
              </p:cNvPicPr>
              <p:nvPr/>
            </p:nvPicPr>
            <p:blipFill rotWithShape="1">
              <a:blip r:embed="rId6" cstate="hqprint">
                <a:extLst>
                  <a:ext uri="{28A0092B-C50C-407E-A947-70E740481C1C}">
                    <a14:useLocalDpi xmlns:a14="http://schemas.microsoft.com/office/drawing/2010/main" val="0"/>
                  </a:ext>
                </a:extLst>
              </a:blip>
              <a:srcRect r="6407" b="15281"/>
              <a:stretch/>
            </p:blipFill>
            <p:spPr>
              <a:xfrm>
                <a:off x="2244265" y="1530436"/>
                <a:ext cx="3105705" cy="3748355"/>
              </a:xfrm>
              <a:prstGeom prst="rect">
                <a:avLst/>
              </a:prstGeom>
              <a:ln>
                <a:solidFill>
                  <a:schemeClr val="tx1"/>
                </a:solidFill>
              </a:ln>
            </p:spPr>
          </p:pic>
          <p:sp>
            <p:nvSpPr>
              <p:cNvPr id="12" name="TextBox 11"/>
              <p:cNvSpPr txBox="1"/>
              <p:nvPr/>
            </p:nvSpPr>
            <p:spPr>
              <a:xfrm>
                <a:off x="2244265" y="4909458"/>
                <a:ext cx="1943100" cy="369332"/>
              </a:xfrm>
              <a:prstGeom prst="rect">
                <a:avLst/>
              </a:prstGeom>
              <a:noFill/>
            </p:spPr>
            <p:txBody>
              <a:bodyPr wrap="square" rtlCol="0">
                <a:spAutoFit/>
              </a:bodyPr>
              <a:lstStyle/>
              <a:p>
                <a:r>
                  <a:rPr lang="en-GB" dirty="0">
                    <a:solidFill>
                      <a:schemeClr val="bg1"/>
                    </a:solidFill>
                  </a:rPr>
                  <a:t>November 2022</a:t>
                </a:r>
              </a:p>
            </p:txBody>
          </p:sp>
        </p:grpSp>
        <p:sp>
          <p:nvSpPr>
            <p:cNvPr id="18" name="Oval 17"/>
            <p:cNvSpPr/>
            <p:nvPr/>
          </p:nvSpPr>
          <p:spPr>
            <a:xfrm>
              <a:off x="9655949" y="2627085"/>
              <a:ext cx="209550" cy="2000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8915400" y="2631849"/>
              <a:ext cx="209550" cy="2000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Up-Down Arrow 27"/>
            <p:cNvSpPr/>
            <p:nvPr/>
          </p:nvSpPr>
          <p:spPr>
            <a:xfrm>
              <a:off x="11353800" y="3060691"/>
              <a:ext cx="198470" cy="678274"/>
            </a:xfrm>
            <a:prstGeom prst="up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03065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A765-ADF0-4691-A161-42692673EAE0}"/>
              </a:ext>
            </a:extLst>
          </p:cNvPr>
          <p:cNvSpPr>
            <a:spLocks noGrp="1"/>
          </p:cNvSpPr>
          <p:nvPr>
            <p:ph type="title"/>
          </p:nvPr>
        </p:nvSpPr>
        <p:spPr>
          <a:xfrm>
            <a:off x="838200" y="204874"/>
            <a:ext cx="10515600" cy="1325563"/>
          </a:xfrm>
        </p:spPr>
        <p:txBody>
          <a:bodyPr>
            <a:normAutofit/>
          </a:bodyPr>
          <a:lstStyle/>
          <a:p>
            <a:r>
              <a:rPr lang="en-US" sz="4000" dirty="0">
                <a:solidFill>
                  <a:schemeClr val="accent5">
                    <a:lumMod val="50000"/>
                  </a:schemeClr>
                </a:solidFill>
              </a:rPr>
              <a:t>Will Torcross be safe in the future?</a:t>
            </a:r>
            <a:endParaRPr lang="en-GB" sz="4000" dirty="0">
              <a:solidFill>
                <a:schemeClr val="accent5">
                  <a:lumMod val="50000"/>
                </a:schemeClr>
              </a:solidFill>
            </a:endParaRPr>
          </a:p>
        </p:txBody>
      </p:sp>
      <p:cxnSp>
        <p:nvCxnSpPr>
          <p:cNvPr id="7" name="Straight Connector 6">
            <a:extLst>
              <a:ext uri="{FF2B5EF4-FFF2-40B4-BE49-F238E27FC236}">
                <a16:creationId xmlns:a16="http://schemas.microsoft.com/office/drawing/2014/main" id="{761588C5-24B8-418D-845F-150983CA0F60}"/>
              </a:ext>
            </a:extLst>
          </p:cNvPr>
          <p:cNvCxnSpPr>
            <a:cxnSpLocks/>
          </p:cNvCxnSpPr>
          <p:nvPr/>
        </p:nvCxnSpPr>
        <p:spPr>
          <a:xfrm>
            <a:off x="940837" y="1306286"/>
            <a:ext cx="995731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8E2FE3E7-4979-44E4-82C7-41460B9C1E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74799" y="6250471"/>
            <a:ext cx="1358002" cy="484807"/>
          </a:xfrm>
          <a:prstGeom prst="rect">
            <a:avLst/>
          </a:prstGeom>
        </p:spPr>
      </p:pic>
      <p:pic>
        <p:nvPicPr>
          <p:cNvPr id="3" name="Content Placeholder 5">
            <a:extLst>
              <a:ext uri="{FF2B5EF4-FFF2-40B4-BE49-F238E27FC236}">
                <a16:creationId xmlns:a16="http://schemas.microsoft.com/office/drawing/2014/main" id="{8E39CF38-C7C6-F98C-D8E9-D1A87E252B8A}"/>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rot="5400000">
            <a:off x="-4373710" y="2103670"/>
            <a:ext cx="4578119" cy="3431652"/>
          </a:xfrm>
          <a:ln>
            <a:solidFill>
              <a:schemeClr val="tx1"/>
            </a:solidFill>
          </a:ln>
        </p:spPr>
      </p:pic>
      <p:sp>
        <p:nvSpPr>
          <p:cNvPr id="4" name="Content Placeholder 3">
            <a:extLst>
              <a:ext uri="{FF2B5EF4-FFF2-40B4-BE49-F238E27FC236}">
                <a16:creationId xmlns:a16="http://schemas.microsoft.com/office/drawing/2014/main" id="{8B517A97-687E-983B-193A-51D1ACC694CA}"/>
              </a:ext>
            </a:extLst>
          </p:cNvPr>
          <p:cNvSpPr txBox="1">
            <a:spLocks/>
          </p:cNvSpPr>
          <p:nvPr/>
        </p:nvSpPr>
        <p:spPr>
          <a:xfrm>
            <a:off x="5158404" y="1455666"/>
            <a:ext cx="6874397" cy="23523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5">
                    <a:lumMod val="50000"/>
                  </a:schemeClr>
                </a:solidFill>
              </a:rPr>
              <a:t>Climate change is causing sea levels to rise. Storms may also become more frequent in the future.</a:t>
            </a:r>
          </a:p>
          <a:p>
            <a:r>
              <a:rPr lang="en-GB" sz="2000" dirty="0">
                <a:solidFill>
                  <a:schemeClr val="accent5">
                    <a:lumMod val="50000"/>
                  </a:schemeClr>
                </a:solidFill>
              </a:rPr>
              <a:t>The government and Environment Agency (EA) will provide the funds to preserve the current shoreline position at Torcross – this policy is called ‘</a:t>
            </a:r>
            <a:r>
              <a:rPr lang="en-GB" sz="2000" b="1" dirty="0">
                <a:solidFill>
                  <a:schemeClr val="accent5">
                    <a:lumMod val="50000"/>
                  </a:schemeClr>
                </a:solidFill>
              </a:rPr>
              <a:t>hold the line</a:t>
            </a:r>
            <a:r>
              <a:rPr lang="en-GB" sz="2000" dirty="0">
                <a:solidFill>
                  <a:schemeClr val="accent5">
                    <a:lumMod val="50000"/>
                  </a:schemeClr>
                </a:solidFill>
              </a:rPr>
              <a:t>’.</a:t>
            </a:r>
          </a:p>
          <a:p>
            <a:r>
              <a:rPr lang="en-GB" sz="2000" dirty="0">
                <a:solidFill>
                  <a:schemeClr val="accent5">
                    <a:lumMod val="50000"/>
                  </a:schemeClr>
                </a:solidFill>
              </a:rPr>
              <a:t>Existing sea defences will be maintained and improved to protect the village.</a:t>
            </a:r>
          </a:p>
        </p:txBody>
      </p:sp>
      <p:pic>
        <p:nvPicPr>
          <p:cNvPr id="6" name="Picture 5">
            <a:extLst>
              <a:ext uri="{FF2B5EF4-FFF2-40B4-BE49-F238E27FC236}">
                <a16:creationId xmlns:a16="http://schemas.microsoft.com/office/drawing/2014/main" id="{11FE78C7-B868-FD39-1AB0-2B8A9B4460BC}"/>
              </a:ext>
            </a:extLst>
          </p:cNvPr>
          <p:cNvPicPr>
            <a:picLocks noChangeAspect="1"/>
          </p:cNvPicPr>
          <p:nvPr/>
        </p:nvPicPr>
        <p:blipFill rotWithShape="1">
          <a:blip r:embed="rId6"/>
          <a:srcRect l="28125" t="13889" r="29375" b="9445"/>
          <a:stretch/>
        </p:blipFill>
        <p:spPr>
          <a:xfrm>
            <a:off x="-3515756" y="245906"/>
            <a:ext cx="2658453" cy="2697549"/>
          </a:xfrm>
          <a:prstGeom prst="rect">
            <a:avLst/>
          </a:prstGeom>
          <a:ln>
            <a:solidFill>
              <a:schemeClr val="tx1"/>
            </a:solidFill>
          </a:ln>
        </p:spPr>
      </p:pic>
      <p:sp>
        <p:nvSpPr>
          <p:cNvPr id="10" name="Content Placeholder 3">
            <a:extLst>
              <a:ext uri="{FF2B5EF4-FFF2-40B4-BE49-F238E27FC236}">
                <a16:creationId xmlns:a16="http://schemas.microsoft.com/office/drawing/2014/main" id="{8B517A97-687E-983B-193A-51D1ACC694CA}"/>
              </a:ext>
            </a:extLst>
          </p:cNvPr>
          <p:cNvSpPr txBox="1">
            <a:spLocks/>
          </p:cNvSpPr>
          <p:nvPr/>
        </p:nvSpPr>
        <p:spPr>
          <a:xfrm>
            <a:off x="1486841" y="4645405"/>
            <a:ext cx="5217988" cy="23523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5">
                    <a:lumMod val="50000"/>
                  </a:schemeClr>
                </a:solidFill>
              </a:rPr>
              <a:t>Elsewhere the shoreline position will be allowed to adjust – this is called ‘</a:t>
            </a:r>
            <a:r>
              <a:rPr lang="en-GB" sz="2000" b="1" dirty="0">
                <a:solidFill>
                  <a:schemeClr val="accent5">
                    <a:lumMod val="50000"/>
                  </a:schemeClr>
                </a:solidFill>
              </a:rPr>
              <a:t>managed realignment’</a:t>
            </a:r>
            <a:r>
              <a:rPr lang="en-GB" sz="2000" dirty="0">
                <a:solidFill>
                  <a:schemeClr val="accent5">
                    <a:lumMod val="50000"/>
                  </a:schemeClr>
                </a:solidFill>
              </a:rPr>
              <a:t>. The main road (A379) has already been moved back as far as it can. </a:t>
            </a:r>
          </a:p>
          <a:p>
            <a:r>
              <a:rPr lang="en-GB" sz="2000" dirty="0">
                <a:solidFill>
                  <a:schemeClr val="accent5">
                    <a:lumMod val="50000"/>
                  </a:schemeClr>
                </a:solidFill>
              </a:rPr>
              <a:t>In the future, the road may be reduced to a single lane or even forced to close.</a:t>
            </a:r>
          </a:p>
        </p:txBody>
      </p:sp>
      <p:pic>
        <p:nvPicPr>
          <p:cNvPr id="11" name="Picture 10"/>
          <p:cNvPicPr>
            <a:picLocks noChangeAspect="1"/>
          </p:cNvPicPr>
          <p:nvPr/>
        </p:nvPicPr>
        <p:blipFill rotWithShape="1">
          <a:blip r:embed="rId7"/>
          <a:srcRect l="16184" b="39423"/>
          <a:stretch/>
        </p:blipFill>
        <p:spPr>
          <a:xfrm>
            <a:off x="349721" y="1530436"/>
            <a:ext cx="4677658" cy="2535288"/>
          </a:xfrm>
          <a:prstGeom prst="rect">
            <a:avLst/>
          </a:prstGeom>
        </p:spPr>
      </p:pic>
      <p:pic>
        <p:nvPicPr>
          <p:cNvPr id="13" name="Picture 1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428604" y="3875147"/>
            <a:ext cx="3814732" cy="2860131"/>
          </a:xfrm>
          <a:prstGeom prst="rect">
            <a:avLst/>
          </a:prstGeom>
        </p:spPr>
      </p:pic>
    </p:spTree>
    <p:extLst>
      <p:ext uri="{BB962C8B-B14F-4D97-AF65-F5344CB8AC3E}">
        <p14:creationId xmlns:p14="http://schemas.microsoft.com/office/powerpoint/2010/main" val="887702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A765-ADF0-4691-A161-42692673EAE0}"/>
              </a:ext>
            </a:extLst>
          </p:cNvPr>
          <p:cNvSpPr>
            <a:spLocks noGrp="1"/>
          </p:cNvSpPr>
          <p:nvPr>
            <p:ph type="title"/>
          </p:nvPr>
        </p:nvSpPr>
        <p:spPr>
          <a:xfrm>
            <a:off x="838200" y="204874"/>
            <a:ext cx="10515600" cy="1325563"/>
          </a:xfrm>
        </p:spPr>
        <p:txBody>
          <a:bodyPr/>
          <a:lstStyle/>
          <a:p>
            <a:r>
              <a:rPr lang="en-GB" dirty="0">
                <a:solidFill>
                  <a:schemeClr val="accent5">
                    <a:lumMod val="50000"/>
                  </a:schemeClr>
                </a:solidFill>
              </a:rPr>
              <a:t>References</a:t>
            </a:r>
          </a:p>
        </p:txBody>
      </p:sp>
      <p:cxnSp>
        <p:nvCxnSpPr>
          <p:cNvPr id="7" name="Straight Connector 6">
            <a:extLst>
              <a:ext uri="{FF2B5EF4-FFF2-40B4-BE49-F238E27FC236}">
                <a16:creationId xmlns:a16="http://schemas.microsoft.com/office/drawing/2014/main" id="{761588C5-24B8-418D-845F-150983CA0F60}"/>
              </a:ext>
            </a:extLst>
          </p:cNvPr>
          <p:cNvCxnSpPr>
            <a:cxnSpLocks/>
          </p:cNvCxnSpPr>
          <p:nvPr/>
        </p:nvCxnSpPr>
        <p:spPr>
          <a:xfrm>
            <a:off x="940837" y="1306286"/>
            <a:ext cx="995731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8E2FE3E7-4979-44E4-82C7-41460B9C1EA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74799" y="6250471"/>
            <a:ext cx="1358002" cy="484807"/>
          </a:xfrm>
          <a:prstGeom prst="rect">
            <a:avLst/>
          </a:prstGeom>
        </p:spPr>
      </p:pic>
      <p:sp>
        <p:nvSpPr>
          <p:cNvPr id="4" name="TextBox 3">
            <a:extLst>
              <a:ext uri="{FF2B5EF4-FFF2-40B4-BE49-F238E27FC236}">
                <a16:creationId xmlns:a16="http://schemas.microsoft.com/office/drawing/2014/main" id="{06A39F2B-AC33-FE92-FEC3-6D4D6DBB58EF}"/>
              </a:ext>
            </a:extLst>
          </p:cNvPr>
          <p:cNvSpPr txBox="1"/>
          <p:nvPr/>
        </p:nvSpPr>
        <p:spPr>
          <a:xfrm>
            <a:off x="838200" y="1893185"/>
            <a:ext cx="9957319" cy="3693319"/>
          </a:xfrm>
          <a:prstGeom prst="rect">
            <a:avLst/>
          </a:prstGeom>
          <a:noFill/>
        </p:spPr>
        <p:txBody>
          <a:bodyPr wrap="square">
            <a:spAutoFit/>
          </a:bodyPr>
          <a:lstStyle/>
          <a:p>
            <a:pPr marL="285750" indent="-285750">
              <a:buFont typeface="Arial" panose="020B0604020202020204" pitchFamily="34" charset="0"/>
              <a:buChar char="•"/>
            </a:pPr>
            <a:r>
              <a:rPr lang="en-GB" sz="1800" dirty="0">
                <a:solidFill>
                  <a:schemeClr val="accent5">
                    <a:lumMod val="50000"/>
                  </a:schemeClr>
                </a:solidFill>
                <a:hlinkClick r:id="rId4"/>
              </a:rPr>
              <a:t>https://www.scopac.org.uk/scopac_sedimentdb/start/photos/photo5.htm</a:t>
            </a:r>
            <a:r>
              <a:rPr lang="en-GB" sz="1800" dirty="0">
                <a:solidFill>
                  <a:schemeClr val="accent5">
                    <a:lumMod val="50000"/>
                  </a:schemeClr>
                </a:solidFill>
              </a:rPr>
              <a:t> </a:t>
            </a:r>
            <a:br>
              <a:rPr lang="en-GB" sz="1800" dirty="0">
                <a:solidFill>
                  <a:schemeClr val="accent5">
                    <a:lumMod val="50000"/>
                  </a:schemeClr>
                </a:solidFill>
              </a:rPr>
            </a:br>
            <a:endParaRPr lang="en-GB" sz="1800" dirty="0">
              <a:solidFill>
                <a:schemeClr val="accent5">
                  <a:lumMod val="50000"/>
                </a:schemeClr>
              </a:solidFill>
            </a:endParaRPr>
          </a:p>
          <a:p>
            <a:pPr marL="285750" indent="-285750">
              <a:buFont typeface="Arial" panose="020B0604020202020204" pitchFamily="34" charset="0"/>
              <a:buChar char="•"/>
            </a:pPr>
            <a:r>
              <a:rPr lang="en-GB" sz="1800" dirty="0">
                <a:solidFill>
                  <a:schemeClr val="accent5">
                    <a:lumMod val="50000"/>
                  </a:schemeClr>
                </a:solidFill>
                <a:hlinkClick r:id="rId5"/>
              </a:rPr>
              <a:t>https://www.bbc.co.uk/news/uk-england-devon-26377103</a:t>
            </a:r>
            <a:r>
              <a:rPr lang="en-GB" sz="1800" dirty="0">
                <a:solidFill>
                  <a:schemeClr val="accent5">
                    <a:lumMod val="50000"/>
                  </a:schemeClr>
                </a:solidFill>
              </a:rPr>
              <a:t> </a:t>
            </a:r>
            <a:br>
              <a:rPr lang="en-GB" sz="1800" dirty="0">
                <a:solidFill>
                  <a:schemeClr val="accent5">
                    <a:lumMod val="50000"/>
                  </a:schemeClr>
                </a:solidFill>
              </a:rPr>
            </a:br>
            <a:endParaRPr lang="en-GB" sz="1800" dirty="0">
              <a:solidFill>
                <a:schemeClr val="accent5">
                  <a:lumMod val="50000"/>
                </a:schemeClr>
              </a:solidFill>
            </a:endParaRPr>
          </a:p>
          <a:p>
            <a:pPr marL="285750" indent="-285750">
              <a:buFont typeface="Arial" panose="020B0604020202020204" pitchFamily="34" charset="0"/>
              <a:buChar char="•"/>
            </a:pPr>
            <a:r>
              <a:rPr lang="en-GB" sz="1800" dirty="0">
                <a:solidFill>
                  <a:schemeClr val="accent5">
                    <a:lumMod val="50000"/>
                  </a:schemeClr>
                </a:solidFill>
                <a:hlinkClick r:id="rId6"/>
              </a:rPr>
              <a:t>https://www.ice.org.uk/what-is-civil-engineering/what-do-civil-engineers-do/torcross-sea-defence/#</a:t>
            </a:r>
            <a:endParaRPr lang="en-GB" sz="1800" dirty="0">
              <a:solidFill>
                <a:schemeClr val="accent5">
                  <a:lumMod val="50000"/>
                </a:schemeClr>
              </a:solidFill>
            </a:endParaRPr>
          </a:p>
          <a:p>
            <a:pPr marL="285750" indent="-285750">
              <a:buFont typeface="Arial" panose="020B0604020202020204" pitchFamily="34" charset="0"/>
              <a:buChar char="•"/>
            </a:pPr>
            <a:endParaRPr lang="en-GB" dirty="0">
              <a:solidFill>
                <a:schemeClr val="accent5">
                  <a:lumMod val="50000"/>
                </a:schemeClr>
              </a:solidFill>
            </a:endParaRPr>
          </a:p>
          <a:p>
            <a:pPr marL="285750" indent="-285750">
              <a:buFont typeface="Arial" panose="020B0604020202020204" pitchFamily="34" charset="0"/>
              <a:buChar char="•"/>
            </a:pPr>
            <a:r>
              <a:rPr lang="en-GB" dirty="0">
                <a:solidFill>
                  <a:schemeClr val="accent5">
                    <a:lumMod val="50000"/>
                  </a:schemeClr>
                </a:solidFill>
                <a:hlinkClick r:id="rId7"/>
              </a:rPr>
              <a:t>www.marchandpetit.co.uk</a:t>
            </a:r>
            <a:endParaRPr lang="en-GB" dirty="0">
              <a:solidFill>
                <a:schemeClr val="accent5">
                  <a:lumMod val="50000"/>
                </a:schemeClr>
              </a:solidFill>
            </a:endParaRPr>
          </a:p>
          <a:p>
            <a:pPr marL="285750" indent="-285750">
              <a:buFont typeface="Arial" panose="020B0604020202020204" pitchFamily="34" charset="0"/>
              <a:buChar char="•"/>
            </a:pPr>
            <a:endParaRPr lang="en-GB" dirty="0">
              <a:solidFill>
                <a:schemeClr val="accent5">
                  <a:lumMod val="50000"/>
                </a:schemeClr>
              </a:solidFill>
            </a:endParaRPr>
          </a:p>
          <a:p>
            <a:pPr marL="285750" indent="-285750">
              <a:buFont typeface="Arial" panose="020B0604020202020204" pitchFamily="34" charset="0"/>
              <a:buChar char="•"/>
            </a:pPr>
            <a:r>
              <a:rPr lang="en-GB" dirty="0">
                <a:solidFill>
                  <a:schemeClr val="accent5">
                    <a:lumMod val="50000"/>
                  </a:schemeClr>
                </a:solidFill>
              </a:rPr>
              <a:t>Photos: P00383, P00593a, and P1105 are courtesy of Kingsbridge </a:t>
            </a:r>
            <a:r>
              <a:rPr lang="en-GB" dirty="0" err="1">
                <a:solidFill>
                  <a:schemeClr val="accent5">
                    <a:lumMod val="50000"/>
                  </a:schemeClr>
                </a:solidFill>
              </a:rPr>
              <a:t>Cookworthy</a:t>
            </a:r>
            <a:r>
              <a:rPr lang="en-GB" dirty="0">
                <a:solidFill>
                  <a:schemeClr val="accent5">
                    <a:lumMod val="50000"/>
                  </a:schemeClr>
                </a:solidFill>
              </a:rPr>
              <a:t> Museum.</a:t>
            </a:r>
          </a:p>
          <a:p>
            <a:pPr marL="285750" indent="-285750">
              <a:buFont typeface="Arial" panose="020B0604020202020204" pitchFamily="34" charset="0"/>
              <a:buChar char="•"/>
            </a:pPr>
            <a:endParaRPr lang="en-GB" sz="1800" dirty="0">
              <a:solidFill>
                <a:schemeClr val="accent5">
                  <a:lumMod val="50000"/>
                </a:schemeClr>
              </a:solidFill>
            </a:endParaRPr>
          </a:p>
          <a:p>
            <a:pPr marL="285750" indent="-285750">
              <a:buFont typeface="Arial" panose="020B0604020202020204" pitchFamily="34" charset="0"/>
              <a:buChar char="•"/>
            </a:pPr>
            <a:r>
              <a:rPr lang="en-GB" dirty="0">
                <a:solidFill>
                  <a:schemeClr val="accent5">
                    <a:lumMod val="50000"/>
                  </a:schemeClr>
                </a:solidFill>
              </a:rPr>
              <a:t>Some photos are courtesy of South West Coastal Monitoring and Geography Southwest.</a:t>
            </a:r>
            <a:r>
              <a:rPr lang="en-GB" sz="1800" dirty="0">
                <a:solidFill>
                  <a:schemeClr val="accent5">
                    <a:lumMod val="50000"/>
                  </a:schemeClr>
                </a:solidFill>
              </a:rPr>
              <a:t>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sz="1800" dirty="0"/>
          </a:p>
        </p:txBody>
      </p:sp>
      <p:sp>
        <p:nvSpPr>
          <p:cNvPr id="3" name="TextBox 2"/>
          <p:cNvSpPr txBox="1"/>
          <p:nvPr/>
        </p:nvSpPr>
        <p:spPr>
          <a:xfrm>
            <a:off x="838200" y="1527145"/>
            <a:ext cx="1712495" cy="369332"/>
          </a:xfrm>
          <a:prstGeom prst="rect">
            <a:avLst/>
          </a:prstGeom>
          <a:noFill/>
        </p:spPr>
        <p:txBody>
          <a:bodyPr wrap="square" rtlCol="0">
            <a:spAutoFit/>
          </a:bodyPr>
          <a:lstStyle/>
          <a:p>
            <a:r>
              <a:rPr lang="en-GB" dirty="0">
                <a:solidFill>
                  <a:srgbClr val="1D3159"/>
                </a:solidFill>
              </a:rPr>
              <a:t>Images:</a:t>
            </a:r>
          </a:p>
        </p:txBody>
      </p:sp>
    </p:spTree>
    <p:extLst>
      <p:ext uri="{BB962C8B-B14F-4D97-AF65-F5344CB8AC3E}">
        <p14:creationId xmlns:p14="http://schemas.microsoft.com/office/powerpoint/2010/main" val="1549776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6FEF944-CD3A-4F4A-8DD9-32C9E0B2623D}"/>
              </a:ext>
            </a:extLst>
          </p:cNvPr>
          <p:cNvGrpSpPr/>
          <p:nvPr/>
        </p:nvGrpSpPr>
        <p:grpSpPr>
          <a:xfrm>
            <a:off x="5218046" y="855442"/>
            <a:ext cx="3444239" cy="3922637"/>
            <a:chOff x="5334214" y="786866"/>
            <a:chExt cx="4115945" cy="4446240"/>
          </a:xfrm>
        </p:grpSpPr>
        <p:pic>
          <p:nvPicPr>
            <p:cNvPr id="10" name="Picture 9" descr="Logo&#10;&#10;Description automatically generated">
              <a:extLst>
                <a:ext uri="{FF2B5EF4-FFF2-40B4-BE49-F238E27FC236}">
                  <a16:creationId xmlns:a16="http://schemas.microsoft.com/office/drawing/2014/main" id="{149F7412-CC63-4102-A493-C52AB9DA08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3177" y="786866"/>
              <a:ext cx="3253283" cy="1161422"/>
            </a:xfrm>
            <a:prstGeom prst="rect">
              <a:avLst/>
            </a:prstGeom>
          </p:spPr>
        </p:pic>
        <p:sp>
          <p:nvSpPr>
            <p:cNvPr id="13" name="TextBox 12">
              <a:extLst>
                <a:ext uri="{FF2B5EF4-FFF2-40B4-BE49-F238E27FC236}">
                  <a16:creationId xmlns:a16="http://schemas.microsoft.com/office/drawing/2014/main" id="{A19FACD9-EDE9-47D8-B73E-136B1C4209A3}"/>
                </a:ext>
              </a:extLst>
            </p:cNvPr>
            <p:cNvSpPr txBox="1"/>
            <p:nvPr/>
          </p:nvSpPr>
          <p:spPr>
            <a:xfrm>
              <a:off x="5334214" y="2101996"/>
              <a:ext cx="4115945" cy="1569867"/>
            </a:xfrm>
            <a:prstGeom prst="rect">
              <a:avLst/>
            </a:prstGeom>
            <a:noFill/>
          </p:spPr>
          <p:txBody>
            <a:bodyPr wrap="square" rtlCol="0">
              <a:spAutoFit/>
            </a:bodyPr>
            <a:lstStyle/>
            <a:p>
              <a:pPr algn="ctr">
                <a:lnSpc>
                  <a:spcPct val="200000"/>
                </a:lnSpc>
              </a:pPr>
              <a:r>
                <a:rPr lang="en-GB" sz="1400" dirty="0">
                  <a:solidFill>
                    <a:schemeClr val="accent5">
                      <a:lumMod val="50000"/>
                    </a:schemeClr>
                  </a:solidFill>
                </a:rPr>
                <a:t>www.southwest.coastalmonitoring.org</a:t>
              </a:r>
            </a:p>
            <a:p>
              <a:pPr algn="ctr">
                <a:lnSpc>
                  <a:spcPct val="200000"/>
                </a:lnSpc>
              </a:pPr>
              <a:r>
                <a:rPr lang="en-GB" sz="1400" dirty="0">
                  <a:solidFill>
                    <a:schemeClr val="accent5">
                      <a:lumMod val="50000"/>
                    </a:schemeClr>
                  </a:solidFill>
                </a:rPr>
                <a:t>coastal.observatory@plymouth.ac.uk</a:t>
              </a:r>
            </a:p>
            <a:p>
              <a:pPr algn="ctr">
                <a:lnSpc>
                  <a:spcPct val="200000"/>
                </a:lnSpc>
              </a:pPr>
              <a:r>
                <a:rPr lang="en-GB" sz="1400" dirty="0">
                  <a:solidFill>
                    <a:schemeClr val="accent5">
                      <a:lumMod val="50000"/>
                    </a:schemeClr>
                  </a:solidFill>
                </a:rPr>
                <a:t>01752 586155</a:t>
              </a:r>
            </a:p>
          </p:txBody>
        </p:sp>
        <p:pic>
          <p:nvPicPr>
            <p:cNvPr id="15" name="Picture 2">
              <a:extLst>
                <a:ext uri="{FF2B5EF4-FFF2-40B4-BE49-F238E27FC236}">
                  <a16:creationId xmlns:a16="http://schemas.microsoft.com/office/drawing/2014/main" id="{18DCA884-93E9-41A0-BEA9-E6CEF98CB6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21" r="39464" b="12964"/>
            <a:stretch/>
          </p:blipFill>
          <p:spPr bwMode="auto">
            <a:xfrm>
              <a:off x="6049502" y="4802264"/>
              <a:ext cx="235605" cy="430842"/>
            </a:xfrm>
            <a:prstGeom prst="rect">
              <a:avLst/>
            </a:prstGeom>
            <a:solidFill>
              <a:schemeClr val="bg1"/>
            </a:solidFill>
            <a:ln>
              <a:noFill/>
            </a:ln>
            <a:effectLst/>
          </p:spPr>
        </p:pic>
      </p:grpSp>
      <p:pic>
        <p:nvPicPr>
          <p:cNvPr id="2" name="Picture 1">
            <a:extLst>
              <a:ext uri="{FF2B5EF4-FFF2-40B4-BE49-F238E27FC236}">
                <a16:creationId xmlns:a16="http://schemas.microsoft.com/office/drawing/2014/main" id="{5265C22E-9180-2DF8-B462-AB7D85A8397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30381" y="452419"/>
            <a:ext cx="4455228" cy="1715127"/>
          </a:xfrm>
          <a:prstGeom prst="rect">
            <a:avLst/>
          </a:prstGeom>
        </p:spPr>
      </p:pic>
      <p:sp>
        <p:nvSpPr>
          <p:cNvPr id="3" name="TextBox 2">
            <a:extLst>
              <a:ext uri="{FF2B5EF4-FFF2-40B4-BE49-F238E27FC236}">
                <a16:creationId xmlns:a16="http://schemas.microsoft.com/office/drawing/2014/main" id="{EC1B525A-1921-7E45-66CB-9F55434FD437}"/>
              </a:ext>
            </a:extLst>
          </p:cNvPr>
          <p:cNvSpPr txBox="1"/>
          <p:nvPr/>
        </p:nvSpPr>
        <p:spPr>
          <a:xfrm>
            <a:off x="8910208" y="2171700"/>
            <a:ext cx="2695575" cy="738664"/>
          </a:xfrm>
          <a:prstGeom prst="rect">
            <a:avLst/>
          </a:prstGeom>
          <a:noFill/>
        </p:spPr>
        <p:txBody>
          <a:bodyPr wrap="square" rtlCol="0">
            <a:spAutoFit/>
          </a:bodyPr>
          <a:lstStyle/>
          <a:p>
            <a:pPr algn="ctr"/>
            <a:r>
              <a:rPr lang="en-US" sz="1400" dirty="0">
                <a:solidFill>
                  <a:schemeClr val="accent5">
                    <a:lumMod val="50000"/>
                  </a:schemeClr>
                </a:solidFill>
              </a:rPr>
              <a:t>www.geographysouthwest.co.uk</a:t>
            </a:r>
          </a:p>
          <a:p>
            <a:pPr algn="ctr"/>
            <a:endParaRPr lang="en-US" sz="1400" dirty="0">
              <a:solidFill>
                <a:schemeClr val="accent5">
                  <a:lumMod val="50000"/>
                </a:schemeClr>
              </a:solidFill>
            </a:endParaRPr>
          </a:p>
          <a:p>
            <a:pPr algn="ctr"/>
            <a:r>
              <a:rPr lang="it-IT" sz="1400" dirty="0">
                <a:solidFill>
                  <a:schemeClr val="accent5">
                    <a:lumMod val="50000"/>
                  </a:schemeClr>
                </a:solidFill>
              </a:rPr>
              <a:t>rosstrout@aol.com</a:t>
            </a:r>
            <a:endParaRPr lang="en-GB" sz="1400" dirty="0">
              <a:solidFill>
                <a:schemeClr val="accent5">
                  <a:lumMod val="50000"/>
                </a:schemeClr>
              </a:solidFill>
            </a:endParaRPr>
          </a:p>
        </p:txBody>
      </p:sp>
      <p:sp>
        <p:nvSpPr>
          <p:cNvPr id="4" name="TextBox 3">
            <a:extLst>
              <a:ext uri="{FF2B5EF4-FFF2-40B4-BE49-F238E27FC236}">
                <a16:creationId xmlns:a16="http://schemas.microsoft.com/office/drawing/2014/main" id="{8D2D8FB4-724F-216D-74D6-79FD8EABAA7B}"/>
              </a:ext>
            </a:extLst>
          </p:cNvPr>
          <p:cNvSpPr txBox="1"/>
          <p:nvPr/>
        </p:nvSpPr>
        <p:spPr>
          <a:xfrm>
            <a:off x="9527540" y="3500518"/>
            <a:ext cx="2185558" cy="307777"/>
          </a:xfrm>
          <a:prstGeom prst="rect">
            <a:avLst/>
          </a:prstGeom>
          <a:noFill/>
        </p:spPr>
        <p:txBody>
          <a:bodyPr wrap="square" rtlCol="0">
            <a:spAutoFit/>
          </a:bodyPr>
          <a:lstStyle/>
          <a:p>
            <a:r>
              <a:rPr lang="en-US" sz="1400" b="1" dirty="0">
                <a:solidFill>
                  <a:srgbClr val="002060"/>
                </a:solidFill>
                <a:effectLst>
                  <a:outerShdw blurRad="38100" dist="38100" dir="2700000" algn="tl">
                    <a:srgbClr val="000000">
                      <a:alpha val="43137"/>
                    </a:srgbClr>
                  </a:outerShdw>
                </a:effectLst>
              </a:rPr>
              <a:t>@geographysw_</a:t>
            </a:r>
            <a:endParaRPr lang="en-GB" sz="1400" b="1" dirty="0">
              <a:solidFill>
                <a:srgbClr val="002060"/>
              </a:solidFill>
              <a:effectLst>
                <a:outerShdw blurRad="38100" dist="38100" dir="2700000" algn="tl">
                  <a:srgbClr val="000000">
                    <a:alpha val="43137"/>
                  </a:srgbClr>
                </a:outerShdw>
              </a:effectLst>
            </a:endParaRPr>
          </a:p>
        </p:txBody>
      </p:sp>
      <p:pic>
        <p:nvPicPr>
          <p:cNvPr id="5" name="Picture 2">
            <a:extLst>
              <a:ext uri="{FF2B5EF4-FFF2-40B4-BE49-F238E27FC236}">
                <a16:creationId xmlns:a16="http://schemas.microsoft.com/office/drawing/2014/main" id="{CFBBF5C0-6296-1B01-94BA-1CF3322847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266" t="8299" r="56934" b="27911"/>
          <a:stretch/>
        </p:blipFill>
        <p:spPr bwMode="auto">
          <a:xfrm>
            <a:off x="9440672" y="3508826"/>
            <a:ext cx="173736" cy="264525"/>
          </a:xfrm>
          <a:prstGeom prst="rect">
            <a:avLst/>
          </a:prstGeom>
          <a:solidFill>
            <a:schemeClr val="bg1"/>
          </a:solidFill>
          <a:ln>
            <a:noFill/>
          </a:ln>
          <a:effectLst/>
        </p:spPr>
      </p:pic>
      <p:sp>
        <p:nvSpPr>
          <p:cNvPr id="6" name="TextBox 5">
            <a:extLst>
              <a:ext uri="{FF2B5EF4-FFF2-40B4-BE49-F238E27FC236}">
                <a16:creationId xmlns:a16="http://schemas.microsoft.com/office/drawing/2014/main" id="{CC4A327C-FD30-0FC4-0012-D0DC035FA0AD}"/>
              </a:ext>
            </a:extLst>
          </p:cNvPr>
          <p:cNvSpPr txBox="1"/>
          <p:nvPr/>
        </p:nvSpPr>
        <p:spPr>
          <a:xfrm>
            <a:off x="6466518" y="3465574"/>
            <a:ext cx="2185558" cy="307777"/>
          </a:xfrm>
          <a:prstGeom prst="rect">
            <a:avLst/>
          </a:prstGeom>
          <a:noFill/>
        </p:spPr>
        <p:txBody>
          <a:bodyPr wrap="square" rtlCol="0">
            <a:spAutoFit/>
          </a:bodyPr>
          <a:lstStyle/>
          <a:p>
            <a:r>
              <a:rPr lang="en-US" sz="1400" b="1" dirty="0">
                <a:solidFill>
                  <a:srgbClr val="002060"/>
                </a:solidFill>
                <a:effectLst>
                  <a:outerShdw blurRad="38100" dist="38100" dir="2700000" algn="tl">
                    <a:srgbClr val="000000">
                      <a:alpha val="43137"/>
                    </a:srgbClr>
                  </a:outerShdw>
                </a:effectLst>
              </a:rPr>
              <a:t>@OfficialPCO</a:t>
            </a:r>
            <a:endParaRPr lang="en-GB" sz="1400" b="1" dirty="0">
              <a:solidFill>
                <a:srgbClr val="002060"/>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1F3DBDBB-0AF4-0F3A-D9AA-0484FAA2730E}"/>
              </a:ext>
            </a:extLst>
          </p:cNvPr>
          <p:cNvSpPr txBox="1"/>
          <p:nvPr/>
        </p:nvSpPr>
        <p:spPr>
          <a:xfrm>
            <a:off x="5956923" y="3936942"/>
            <a:ext cx="2501971" cy="307777"/>
          </a:xfrm>
          <a:prstGeom prst="rect">
            <a:avLst/>
          </a:prstGeom>
          <a:noFill/>
        </p:spPr>
        <p:txBody>
          <a:bodyPr wrap="square" rtlCol="0">
            <a:spAutoFit/>
          </a:bodyPr>
          <a:lstStyle/>
          <a:p>
            <a:r>
              <a:rPr lang="en-US" sz="1400" b="1" dirty="0">
                <a:solidFill>
                  <a:srgbClr val="002060"/>
                </a:solidFill>
                <a:effectLst>
                  <a:outerShdw blurRad="38100" dist="38100" dir="2700000" algn="tl">
                    <a:srgbClr val="000000">
                      <a:alpha val="43137"/>
                    </a:srgbClr>
                  </a:outerShdw>
                </a:effectLst>
              </a:rPr>
              <a:t>PlymouthCoastalObservatory</a:t>
            </a:r>
            <a:endParaRPr lang="en-GB" sz="1400" b="1" dirty="0">
              <a:solidFill>
                <a:srgbClr val="002060"/>
              </a:solidFill>
              <a:effectLst>
                <a:outerShdw blurRad="38100" dist="38100" dir="2700000" algn="tl">
                  <a:srgbClr val="000000">
                    <a:alpha val="43137"/>
                  </a:srgbClr>
                </a:outerShdw>
              </a:effectLst>
            </a:endParaRPr>
          </a:p>
        </p:txBody>
      </p:sp>
      <p:pic>
        <p:nvPicPr>
          <p:cNvPr id="8" name="Picture 2">
            <a:extLst>
              <a:ext uri="{FF2B5EF4-FFF2-40B4-BE49-F238E27FC236}">
                <a16:creationId xmlns:a16="http://schemas.microsoft.com/office/drawing/2014/main" id="{08AF0BC8-D2F6-ABD7-C159-D4FF1B36D5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82" r="91039" b="25779"/>
          <a:stretch/>
        </p:blipFill>
        <p:spPr bwMode="auto">
          <a:xfrm>
            <a:off x="5835005" y="3903810"/>
            <a:ext cx="178752" cy="307777"/>
          </a:xfrm>
          <a:prstGeom prst="rect">
            <a:avLst/>
          </a:prstGeom>
          <a:solidFill>
            <a:schemeClr val="bg1"/>
          </a:solidFill>
          <a:ln>
            <a:noFill/>
          </a:ln>
          <a:effectLst/>
        </p:spPr>
      </p:pic>
      <p:pic>
        <p:nvPicPr>
          <p:cNvPr id="9" name="Picture 2">
            <a:extLst>
              <a:ext uri="{FF2B5EF4-FFF2-40B4-BE49-F238E27FC236}">
                <a16:creationId xmlns:a16="http://schemas.microsoft.com/office/drawing/2014/main" id="{072156CE-FF47-5420-226B-6A97AEC019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266" t="8299" r="56934" b="27911"/>
          <a:stretch/>
        </p:blipFill>
        <p:spPr bwMode="auto">
          <a:xfrm>
            <a:off x="6379650" y="3479860"/>
            <a:ext cx="173736" cy="264525"/>
          </a:xfrm>
          <a:prstGeom prst="rect">
            <a:avLst/>
          </a:prstGeom>
          <a:solidFill>
            <a:schemeClr val="bg1"/>
          </a:solidFill>
          <a:ln>
            <a:noFill/>
          </a:ln>
          <a:effectLst/>
        </p:spPr>
      </p:pic>
      <p:sp>
        <p:nvSpPr>
          <p:cNvPr id="12" name="TextBox 11">
            <a:extLst>
              <a:ext uri="{FF2B5EF4-FFF2-40B4-BE49-F238E27FC236}">
                <a16:creationId xmlns:a16="http://schemas.microsoft.com/office/drawing/2014/main" id="{C83B25F5-EC6C-E7B0-9375-44E09332019C}"/>
              </a:ext>
            </a:extLst>
          </p:cNvPr>
          <p:cNvSpPr txBox="1"/>
          <p:nvPr/>
        </p:nvSpPr>
        <p:spPr>
          <a:xfrm>
            <a:off x="5956923" y="4451311"/>
            <a:ext cx="2501971" cy="307777"/>
          </a:xfrm>
          <a:prstGeom prst="rect">
            <a:avLst/>
          </a:prstGeom>
          <a:noFill/>
        </p:spPr>
        <p:txBody>
          <a:bodyPr wrap="square" rtlCol="0">
            <a:spAutoFit/>
          </a:bodyPr>
          <a:lstStyle/>
          <a:p>
            <a:r>
              <a:rPr lang="en-US" sz="1400" b="1" dirty="0">
                <a:solidFill>
                  <a:srgbClr val="002060"/>
                </a:solidFill>
                <a:effectLst>
                  <a:outerShdw blurRad="38100" dist="38100" dir="2700000" algn="tl">
                    <a:srgbClr val="000000">
                      <a:alpha val="43137"/>
                    </a:srgbClr>
                  </a:outerShdw>
                </a:effectLst>
              </a:rPr>
              <a:t>Plymouth.Coastal.Observatory</a:t>
            </a:r>
            <a:endParaRPr lang="en-GB" sz="1400" b="1" dirty="0">
              <a:solidFill>
                <a:srgbClr val="002060"/>
              </a:solidFill>
              <a:effectLst>
                <a:outerShdw blurRad="38100" dist="38100" dir="2700000" algn="tl">
                  <a:srgbClr val="000000">
                    <a:alpha val="43137"/>
                  </a:srgbClr>
                </a:outerShdw>
              </a:effectLst>
            </a:endParaRPr>
          </a:p>
        </p:txBody>
      </p:sp>
      <p:sp>
        <p:nvSpPr>
          <p:cNvPr id="19" name="TextBox 18"/>
          <p:cNvSpPr txBox="1"/>
          <p:nvPr/>
        </p:nvSpPr>
        <p:spPr>
          <a:xfrm>
            <a:off x="9300503" y="3936942"/>
            <a:ext cx="2501971" cy="307777"/>
          </a:xfrm>
          <a:prstGeom prst="rect">
            <a:avLst/>
          </a:prstGeom>
          <a:noFill/>
        </p:spPr>
        <p:txBody>
          <a:bodyPr wrap="square" rtlCol="0">
            <a:spAutoFit/>
          </a:bodyPr>
          <a:lstStyle/>
          <a:p>
            <a:r>
              <a:rPr lang="en-US" sz="1400" b="1" dirty="0" err="1" smtClean="0">
                <a:solidFill>
                  <a:srgbClr val="002060"/>
                </a:solidFill>
                <a:effectLst>
                  <a:outerShdw blurRad="38100" dist="38100" dir="2700000" algn="tl">
                    <a:srgbClr val="000000">
                      <a:alpha val="43137"/>
                    </a:srgbClr>
                  </a:outerShdw>
                </a:effectLst>
              </a:rPr>
              <a:t>Geographysouthwest</a:t>
            </a:r>
            <a:endParaRPr lang="en-GB" sz="1400" b="1" dirty="0">
              <a:solidFill>
                <a:srgbClr val="002060"/>
              </a:solidFill>
              <a:effectLst>
                <a:outerShdw blurRad="38100" dist="38100" dir="2700000" algn="tl">
                  <a:srgbClr val="000000">
                    <a:alpha val="43137"/>
                  </a:srgbClr>
                </a:outerShdw>
              </a:effectLst>
            </a:endParaRPr>
          </a:p>
        </p:txBody>
      </p:sp>
      <p:pic>
        <p:nvPicPr>
          <p:cNvPr id="2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082" r="91039" b="25779"/>
          <a:stretch>
            <a:fillRect/>
          </a:stretch>
        </p:blipFill>
        <p:spPr bwMode="auto">
          <a:xfrm>
            <a:off x="9165711" y="3903810"/>
            <a:ext cx="178752" cy="307777"/>
          </a:xfrm>
          <a:prstGeom prst="rect">
            <a:avLst/>
          </a:prstGeom>
          <a:solidFill>
            <a:schemeClr val="bg1"/>
          </a:solidFill>
          <a:ln>
            <a:noFill/>
          </a:ln>
          <a:effectLst/>
        </p:spPr>
      </p:pic>
      <p:pic>
        <p:nvPicPr>
          <p:cNvPr id="21" name="Picture 2" descr="Home - Geography South West"/>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669386" y="4304880"/>
            <a:ext cx="1177217" cy="1158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473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A765-ADF0-4691-A161-42692673EAE0}"/>
              </a:ext>
            </a:extLst>
          </p:cNvPr>
          <p:cNvSpPr>
            <a:spLocks noGrp="1"/>
          </p:cNvSpPr>
          <p:nvPr>
            <p:ph type="title"/>
          </p:nvPr>
        </p:nvSpPr>
        <p:spPr>
          <a:xfrm>
            <a:off x="838200" y="149924"/>
            <a:ext cx="10515600" cy="1325563"/>
          </a:xfrm>
        </p:spPr>
        <p:txBody>
          <a:bodyPr>
            <a:normAutofit/>
          </a:bodyPr>
          <a:lstStyle/>
          <a:p>
            <a:r>
              <a:rPr lang="en-US" sz="4000" dirty="0">
                <a:solidFill>
                  <a:schemeClr val="accent5">
                    <a:lumMod val="50000"/>
                  </a:schemeClr>
                </a:solidFill>
              </a:rPr>
              <a:t>Where is Torcross?</a:t>
            </a:r>
            <a:endParaRPr lang="en-GB" sz="4000" dirty="0">
              <a:solidFill>
                <a:schemeClr val="accent5">
                  <a:lumMod val="50000"/>
                </a:schemeClr>
              </a:solidFill>
            </a:endParaRPr>
          </a:p>
        </p:txBody>
      </p:sp>
      <p:cxnSp>
        <p:nvCxnSpPr>
          <p:cNvPr id="7" name="Straight Connector 6">
            <a:extLst>
              <a:ext uri="{FF2B5EF4-FFF2-40B4-BE49-F238E27FC236}">
                <a16:creationId xmlns:a16="http://schemas.microsoft.com/office/drawing/2014/main" id="{761588C5-24B8-418D-845F-150983CA0F60}"/>
              </a:ext>
            </a:extLst>
          </p:cNvPr>
          <p:cNvCxnSpPr>
            <a:cxnSpLocks/>
          </p:cNvCxnSpPr>
          <p:nvPr/>
        </p:nvCxnSpPr>
        <p:spPr>
          <a:xfrm>
            <a:off x="940837" y="1306287"/>
            <a:ext cx="7142713" cy="181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67B70BB9-A213-4523-A321-ACF68C3324E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74799" y="6250471"/>
            <a:ext cx="1358002" cy="484807"/>
          </a:xfrm>
          <a:prstGeom prst="rect">
            <a:avLst/>
          </a:prstGeom>
        </p:spPr>
      </p:pic>
      <p:sp>
        <p:nvSpPr>
          <p:cNvPr id="10" name="Content Placeholder 3">
            <a:extLst>
              <a:ext uri="{FF2B5EF4-FFF2-40B4-BE49-F238E27FC236}">
                <a16:creationId xmlns:a16="http://schemas.microsoft.com/office/drawing/2014/main" id="{A30856CF-2F0F-1BAA-99A9-25BD07476915}"/>
              </a:ext>
            </a:extLst>
          </p:cNvPr>
          <p:cNvSpPr>
            <a:spLocks noGrp="1"/>
          </p:cNvSpPr>
          <p:nvPr>
            <p:ph sz="half" idx="4294967295"/>
          </p:nvPr>
        </p:nvSpPr>
        <p:spPr>
          <a:xfrm>
            <a:off x="723900" y="1558867"/>
            <a:ext cx="6991350" cy="4212838"/>
          </a:xfrm>
          <a:prstGeom prst="rect">
            <a:avLst/>
          </a:prstGeom>
        </p:spPr>
        <p:txBody>
          <a:bodyPr>
            <a:normAutofit/>
          </a:bodyPr>
          <a:lstStyle/>
          <a:p>
            <a:r>
              <a:rPr lang="en-GB" sz="2000" dirty="0">
                <a:solidFill>
                  <a:schemeClr val="accent5">
                    <a:lumMod val="50000"/>
                  </a:schemeClr>
                </a:solidFill>
              </a:rPr>
              <a:t>Torcross is located at the southern end of Slapton Ley, the freshwater lagoon trapped behind the barrier beach in Start Bay.</a:t>
            </a:r>
          </a:p>
          <a:p>
            <a:r>
              <a:rPr lang="en-GB" sz="2000" dirty="0">
                <a:solidFill>
                  <a:schemeClr val="accent5">
                    <a:lumMod val="50000"/>
                  </a:schemeClr>
                </a:solidFill>
              </a:rPr>
              <a:t>The photo shows that the village is wrapped around the southern end of the lagoon.</a:t>
            </a:r>
          </a:p>
          <a:p>
            <a:r>
              <a:rPr lang="en-GB" sz="2000" dirty="0">
                <a:solidFill>
                  <a:schemeClr val="accent5">
                    <a:lumMod val="50000"/>
                  </a:schemeClr>
                </a:solidFill>
              </a:rPr>
              <a:t>Parts of the village have been built along the seafront at the top of the beach.</a:t>
            </a:r>
          </a:p>
          <a:p>
            <a:endParaRPr lang="en-GB" sz="2000"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9969" y="149924"/>
            <a:ext cx="4384226" cy="6200865"/>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0978"/>
          <a:stretch/>
        </p:blipFill>
        <p:spPr>
          <a:xfrm>
            <a:off x="2008908" y="3895748"/>
            <a:ext cx="4427987" cy="2621190"/>
          </a:xfrm>
          <a:prstGeom prst="rect">
            <a:avLst/>
          </a:prstGeom>
        </p:spPr>
      </p:pic>
    </p:spTree>
    <p:extLst>
      <p:ext uri="{BB962C8B-B14F-4D97-AF65-F5344CB8AC3E}">
        <p14:creationId xmlns:p14="http://schemas.microsoft.com/office/powerpoint/2010/main" val="3261394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A765-ADF0-4691-A161-42692673EAE0}"/>
              </a:ext>
            </a:extLst>
          </p:cNvPr>
          <p:cNvSpPr>
            <a:spLocks noGrp="1"/>
          </p:cNvSpPr>
          <p:nvPr>
            <p:ph type="title"/>
          </p:nvPr>
        </p:nvSpPr>
        <p:spPr>
          <a:xfrm>
            <a:off x="838200" y="149924"/>
            <a:ext cx="10515600" cy="1325563"/>
          </a:xfrm>
        </p:spPr>
        <p:txBody>
          <a:bodyPr>
            <a:normAutofit/>
          </a:bodyPr>
          <a:lstStyle/>
          <a:p>
            <a:r>
              <a:rPr lang="en-US" sz="4000" dirty="0">
                <a:solidFill>
                  <a:schemeClr val="accent5">
                    <a:lumMod val="50000"/>
                  </a:schemeClr>
                </a:solidFill>
              </a:rPr>
              <a:t>Is Torcross at risk from the sea?</a:t>
            </a:r>
            <a:endParaRPr lang="en-GB" sz="4000" dirty="0">
              <a:solidFill>
                <a:schemeClr val="accent5">
                  <a:lumMod val="50000"/>
                </a:schemeClr>
              </a:solidFill>
            </a:endParaRPr>
          </a:p>
        </p:txBody>
      </p:sp>
      <p:cxnSp>
        <p:nvCxnSpPr>
          <p:cNvPr id="7" name="Straight Connector 6">
            <a:extLst>
              <a:ext uri="{FF2B5EF4-FFF2-40B4-BE49-F238E27FC236}">
                <a16:creationId xmlns:a16="http://schemas.microsoft.com/office/drawing/2014/main" id="{761588C5-24B8-418D-845F-150983CA0F60}"/>
              </a:ext>
            </a:extLst>
          </p:cNvPr>
          <p:cNvCxnSpPr>
            <a:cxnSpLocks/>
          </p:cNvCxnSpPr>
          <p:nvPr/>
        </p:nvCxnSpPr>
        <p:spPr>
          <a:xfrm>
            <a:off x="940837" y="1306286"/>
            <a:ext cx="995731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67B70BB9-A213-4523-A321-ACF68C3324E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74799" y="6250471"/>
            <a:ext cx="1358002" cy="484807"/>
          </a:xfrm>
          <a:prstGeom prst="rect">
            <a:avLst/>
          </a:prstGeom>
        </p:spPr>
      </p:pic>
      <p:pic>
        <p:nvPicPr>
          <p:cNvPr id="4" name="Content Placeholder 3" descr="A picture containing sky, outdoor, ground, nature&#10;&#10;Description automatically generated">
            <a:extLst>
              <a:ext uri="{FF2B5EF4-FFF2-40B4-BE49-F238E27FC236}">
                <a16:creationId xmlns:a16="http://schemas.microsoft.com/office/drawing/2014/main" id="{9A057396-BAF9-AB55-B8D2-406A3E7BDF37}"/>
              </a:ext>
            </a:extLst>
          </p:cNvPr>
          <p:cNvPicPr>
            <a:picLocks noGrp="1" noChangeAspect="1"/>
          </p:cNvPicPr>
          <p:nvPr>
            <p:ph sz="half" idx="4294967295"/>
          </p:nvPr>
        </p:nvPicPr>
        <p:blipFill>
          <a:blip r:embed="rId4" cstate="hqprint">
            <a:extLst>
              <a:ext uri="{28A0092B-C50C-407E-A947-70E740481C1C}">
                <a14:useLocalDpi xmlns:a14="http://schemas.microsoft.com/office/drawing/2010/main" val="0"/>
              </a:ext>
            </a:extLst>
          </a:blip>
          <a:stretch>
            <a:fillRect/>
          </a:stretch>
        </p:blipFill>
        <p:spPr>
          <a:xfrm>
            <a:off x="1253067" y="1919879"/>
            <a:ext cx="5181600" cy="3886200"/>
          </a:xfrm>
          <a:prstGeom prst="rect">
            <a:avLst/>
          </a:prstGeom>
        </p:spPr>
      </p:pic>
      <p:sp>
        <p:nvSpPr>
          <p:cNvPr id="8" name="TextBox 7">
            <a:extLst>
              <a:ext uri="{FF2B5EF4-FFF2-40B4-BE49-F238E27FC236}">
                <a16:creationId xmlns:a16="http://schemas.microsoft.com/office/drawing/2014/main" id="{FD67D4D8-5134-8876-D291-4639D1D3A759}"/>
              </a:ext>
            </a:extLst>
          </p:cNvPr>
          <p:cNvSpPr txBox="1"/>
          <p:nvPr/>
        </p:nvSpPr>
        <p:spPr>
          <a:xfrm>
            <a:off x="6781800" y="1919879"/>
            <a:ext cx="4766733" cy="4093428"/>
          </a:xfrm>
          <a:prstGeom prst="rect">
            <a:avLst/>
          </a:prstGeom>
          <a:noFill/>
        </p:spPr>
        <p:txBody>
          <a:bodyPr wrap="square">
            <a:spAutoFit/>
          </a:bodyPr>
          <a:lstStyle/>
          <a:p>
            <a:pPr marL="285750" indent="-285750">
              <a:buFont typeface="Arial" panose="020B0604020202020204" pitchFamily="34" charset="0"/>
              <a:buChar char="•"/>
            </a:pPr>
            <a:r>
              <a:rPr lang="en-GB" sz="2000" dirty="0">
                <a:solidFill>
                  <a:schemeClr val="accent5">
                    <a:lumMod val="50000"/>
                  </a:schemeClr>
                </a:solidFill>
              </a:rPr>
              <a:t>This photo shows the seafront houses at Torcross. Today, the village is protected by a high seawall and a wide concrete revetment. Notice the huge boulders encased within the concrete.</a:t>
            </a:r>
            <a:br>
              <a:rPr lang="en-GB" sz="2000" dirty="0">
                <a:solidFill>
                  <a:schemeClr val="accent5">
                    <a:lumMod val="50000"/>
                  </a:schemeClr>
                </a:solidFill>
              </a:rPr>
            </a:br>
            <a:endParaRPr lang="en-GB" sz="2000" dirty="0">
              <a:solidFill>
                <a:schemeClr val="accent5">
                  <a:lumMod val="50000"/>
                </a:schemeClr>
              </a:solidFill>
            </a:endParaRPr>
          </a:p>
          <a:p>
            <a:pPr marL="285750" indent="-285750">
              <a:buFont typeface="Arial" panose="020B0604020202020204" pitchFamily="34" charset="0"/>
              <a:buChar char="•"/>
            </a:pPr>
            <a:r>
              <a:rPr lang="en-GB" sz="2000" dirty="0">
                <a:solidFill>
                  <a:schemeClr val="accent5">
                    <a:lumMod val="50000"/>
                  </a:schemeClr>
                </a:solidFill>
              </a:rPr>
              <a:t>This photo was taken at high tide. Notice the absence of a beach. The waves are breaking against the base of the sea wall. </a:t>
            </a:r>
            <a:br>
              <a:rPr lang="en-GB" sz="2000" dirty="0">
                <a:solidFill>
                  <a:schemeClr val="accent5">
                    <a:lumMod val="50000"/>
                  </a:schemeClr>
                </a:solidFill>
              </a:rPr>
            </a:br>
            <a:endParaRPr lang="en-GB" sz="2000" dirty="0">
              <a:solidFill>
                <a:schemeClr val="accent5">
                  <a:lumMod val="50000"/>
                </a:schemeClr>
              </a:solidFill>
            </a:endParaRPr>
          </a:p>
          <a:p>
            <a:pPr marL="285750" indent="-285750">
              <a:buFont typeface="Arial" panose="020B0604020202020204" pitchFamily="34" charset="0"/>
              <a:buChar char="•"/>
            </a:pPr>
            <a:r>
              <a:rPr lang="en-GB" sz="2000" dirty="0">
                <a:solidFill>
                  <a:schemeClr val="accent5">
                    <a:lumMod val="50000"/>
                  </a:schemeClr>
                </a:solidFill>
              </a:rPr>
              <a:t>Whilst Torcross is now well protected from the sea, this has not always been the case.</a:t>
            </a:r>
          </a:p>
        </p:txBody>
      </p:sp>
    </p:spTree>
    <p:extLst>
      <p:ext uri="{BB962C8B-B14F-4D97-AF65-F5344CB8AC3E}">
        <p14:creationId xmlns:p14="http://schemas.microsoft.com/office/powerpoint/2010/main" val="1998259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A765-ADF0-4691-A161-42692673EAE0}"/>
              </a:ext>
            </a:extLst>
          </p:cNvPr>
          <p:cNvSpPr>
            <a:spLocks noGrp="1"/>
          </p:cNvSpPr>
          <p:nvPr>
            <p:ph type="title"/>
          </p:nvPr>
        </p:nvSpPr>
        <p:spPr>
          <a:xfrm>
            <a:off x="838200" y="149924"/>
            <a:ext cx="10515600" cy="1325563"/>
          </a:xfrm>
        </p:spPr>
        <p:txBody>
          <a:bodyPr>
            <a:normAutofit/>
          </a:bodyPr>
          <a:lstStyle/>
          <a:p>
            <a:r>
              <a:rPr lang="en-US" sz="4000" dirty="0">
                <a:solidFill>
                  <a:schemeClr val="accent5">
                    <a:lumMod val="50000"/>
                  </a:schemeClr>
                </a:solidFill>
              </a:rPr>
              <a:t>Storms and the sediment cell</a:t>
            </a:r>
            <a:endParaRPr lang="en-GB" sz="4000" dirty="0">
              <a:solidFill>
                <a:schemeClr val="accent5">
                  <a:lumMod val="50000"/>
                </a:schemeClr>
              </a:solidFill>
            </a:endParaRPr>
          </a:p>
        </p:txBody>
      </p:sp>
      <p:cxnSp>
        <p:nvCxnSpPr>
          <p:cNvPr id="7" name="Straight Connector 6">
            <a:extLst>
              <a:ext uri="{FF2B5EF4-FFF2-40B4-BE49-F238E27FC236}">
                <a16:creationId xmlns:a16="http://schemas.microsoft.com/office/drawing/2014/main" id="{761588C5-24B8-418D-845F-150983CA0F60}"/>
              </a:ext>
            </a:extLst>
          </p:cNvPr>
          <p:cNvCxnSpPr>
            <a:cxnSpLocks/>
          </p:cNvCxnSpPr>
          <p:nvPr/>
        </p:nvCxnSpPr>
        <p:spPr>
          <a:xfrm>
            <a:off x="940837" y="1306286"/>
            <a:ext cx="995731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67B70BB9-A213-4523-A321-ACF68C3324E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74799" y="6250471"/>
            <a:ext cx="1358002" cy="484807"/>
          </a:xfrm>
          <a:prstGeom prst="rect">
            <a:avLst/>
          </a:prstGeom>
        </p:spPr>
      </p:pic>
      <p:sp>
        <p:nvSpPr>
          <p:cNvPr id="4" name="TextBox 3">
            <a:extLst>
              <a:ext uri="{FF2B5EF4-FFF2-40B4-BE49-F238E27FC236}">
                <a16:creationId xmlns:a16="http://schemas.microsoft.com/office/drawing/2014/main" id="{062E7585-836A-0243-9027-99A2E61E1847}"/>
              </a:ext>
            </a:extLst>
          </p:cNvPr>
          <p:cNvSpPr txBox="1"/>
          <p:nvPr/>
        </p:nvSpPr>
        <p:spPr>
          <a:xfrm>
            <a:off x="1256242" y="1603679"/>
            <a:ext cx="5545667" cy="4708981"/>
          </a:xfrm>
          <a:prstGeom prst="rect">
            <a:avLst/>
          </a:prstGeom>
          <a:noFill/>
        </p:spPr>
        <p:txBody>
          <a:bodyPr wrap="square">
            <a:spAutoFit/>
          </a:bodyPr>
          <a:lstStyle/>
          <a:p>
            <a:pPr marL="285750" indent="-285750">
              <a:buFont typeface="Arial" panose="020B0604020202020204" pitchFamily="34" charset="0"/>
              <a:buChar char="•"/>
            </a:pPr>
            <a:r>
              <a:rPr lang="en-GB" sz="2000" dirty="0">
                <a:solidFill>
                  <a:schemeClr val="accent5">
                    <a:lumMod val="50000"/>
                  </a:schemeClr>
                </a:solidFill>
              </a:rPr>
              <a:t>This map shows the Start Bay sediment cell (</a:t>
            </a:r>
            <a:r>
              <a:rPr lang="en-GB" sz="2000" i="1" dirty="0">
                <a:solidFill>
                  <a:schemeClr val="accent5">
                    <a:lumMod val="50000"/>
                  </a:schemeClr>
                </a:solidFill>
              </a:rPr>
              <a:t>see PowerPoint 3</a:t>
            </a:r>
            <a:r>
              <a:rPr lang="en-GB" sz="2000" dirty="0">
                <a:solidFill>
                  <a:schemeClr val="accent5">
                    <a:lumMod val="50000"/>
                  </a:schemeClr>
                </a:solidFill>
              </a:rPr>
              <a:t>). </a:t>
            </a:r>
            <a:br>
              <a:rPr lang="en-GB" sz="2000" dirty="0">
                <a:solidFill>
                  <a:schemeClr val="accent5">
                    <a:lumMod val="50000"/>
                  </a:schemeClr>
                </a:solidFill>
              </a:rPr>
            </a:br>
            <a:endParaRPr lang="en-GB" sz="2000" dirty="0">
              <a:solidFill>
                <a:schemeClr val="accent5">
                  <a:lumMod val="50000"/>
                </a:schemeClr>
              </a:solidFill>
            </a:endParaRPr>
          </a:p>
          <a:p>
            <a:pPr marL="285750" indent="-285750">
              <a:buFont typeface="Arial" panose="020B0604020202020204" pitchFamily="34" charset="0"/>
              <a:buChar char="•"/>
            </a:pPr>
            <a:r>
              <a:rPr lang="en-GB" sz="2000" dirty="0">
                <a:solidFill>
                  <a:schemeClr val="accent5">
                    <a:lumMod val="50000"/>
                  </a:schemeClr>
                </a:solidFill>
              </a:rPr>
              <a:t>It shows the sources of sediment from cliff erosion (blue arrows) and the longshore drift of sediment (purple arrows). </a:t>
            </a:r>
            <a:br>
              <a:rPr lang="en-GB" sz="2000" dirty="0">
                <a:solidFill>
                  <a:schemeClr val="accent5">
                    <a:lumMod val="50000"/>
                  </a:schemeClr>
                </a:solidFill>
              </a:rPr>
            </a:br>
            <a:endParaRPr lang="en-GB" sz="2000" dirty="0">
              <a:solidFill>
                <a:schemeClr val="accent5">
                  <a:lumMod val="50000"/>
                </a:schemeClr>
              </a:solidFill>
            </a:endParaRPr>
          </a:p>
          <a:p>
            <a:pPr marL="285750" indent="-285750">
              <a:buFont typeface="Arial" panose="020B0604020202020204" pitchFamily="34" charset="0"/>
              <a:buChar char="•"/>
            </a:pPr>
            <a:r>
              <a:rPr lang="en-GB" sz="2000" dirty="0">
                <a:solidFill>
                  <a:schemeClr val="accent5">
                    <a:lumMod val="50000"/>
                  </a:schemeClr>
                </a:solidFill>
              </a:rPr>
              <a:t>Locate Torcross. Notice that sediment is moving northwards (by longshore drift) towards Slapton Sands. </a:t>
            </a:r>
            <a:br>
              <a:rPr lang="en-GB" sz="2000" dirty="0">
                <a:solidFill>
                  <a:schemeClr val="accent5">
                    <a:lumMod val="50000"/>
                  </a:schemeClr>
                </a:solidFill>
              </a:rPr>
            </a:br>
            <a:endParaRPr lang="en-GB" sz="2000" dirty="0">
              <a:solidFill>
                <a:schemeClr val="accent5">
                  <a:lumMod val="50000"/>
                </a:schemeClr>
              </a:solidFill>
            </a:endParaRPr>
          </a:p>
          <a:p>
            <a:pPr marL="285750" indent="-285750">
              <a:buFont typeface="Arial" panose="020B0604020202020204" pitchFamily="34" charset="0"/>
              <a:buChar char="•"/>
            </a:pPr>
            <a:r>
              <a:rPr lang="en-GB" sz="2000" dirty="0">
                <a:solidFill>
                  <a:schemeClr val="accent5">
                    <a:lumMod val="50000"/>
                  </a:schemeClr>
                </a:solidFill>
              </a:rPr>
              <a:t>Over time, at Torcross, more sediment has been lost to the north, than gained from the south. This has gradually reduced the width of the beach.</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9950" y="21732"/>
            <a:ext cx="4972050" cy="7032258"/>
          </a:xfrm>
          <a:prstGeom prst="rect">
            <a:avLst/>
          </a:prstGeom>
        </p:spPr>
      </p:pic>
    </p:spTree>
    <p:extLst>
      <p:ext uri="{BB962C8B-B14F-4D97-AF65-F5344CB8AC3E}">
        <p14:creationId xmlns:p14="http://schemas.microsoft.com/office/powerpoint/2010/main" val="1612365584"/>
      </p:ext>
    </p:extLst>
  </p:cSld>
  <p:clrMapOvr>
    <a:masterClrMapping/>
  </p:clrMapOvr>
  <p:extLst mod="1">
    <p:ext uri="{6950BFC3-D8DA-4A85-94F7-54DA5524770B}">
      <p188:commentRel xmlns="" xmlns:p188="http://schemas.microsoft.com/office/powerpoint/2018/8/main" r:id="rId5"/>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A765-ADF0-4691-A161-42692673EAE0}"/>
              </a:ext>
            </a:extLst>
          </p:cNvPr>
          <p:cNvSpPr>
            <a:spLocks noGrp="1"/>
          </p:cNvSpPr>
          <p:nvPr>
            <p:ph type="title"/>
          </p:nvPr>
        </p:nvSpPr>
        <p:spPr>
          <a:xfrm>
            <a:off x="838200" y="149924"/>
            <a:ext cx="10515600" cy="1325563"/>
          </a:xfrm>
        </p:spPr>
        <p:txBody>
          <a:bodyPr>
            <a:normAutofit/>
          </a:bodyPr>
          <a:lstStyle/>
          <a:p>
            <a:r>
              <a:rPr lang="en-US" sz="4000" dirty="0">
                <a:solidFill>
                  <a:schemeClr val="accent5">
                    <a:lumMod val="50000"/>
                  </a:schemeClr>
                </a:solidFill>
              </a:rPr>
              <a:t>Torcross: exposed and unprotected (1907)</a:t>
            </a:r>
            <a:endParaRPr lang="en-GB" sz="4000" dirty="0">
              <a:solidFill>
                <a:schemeClr val="accent5">
                  <a:lumMod val="50000"/>
                </a:schemeClr>
              </a:solidFill>
            </a:endParaRPr>
          </a:p>
        </p:txBody>
      </p:sp>
      <p:cxnSp>
        <p:nvCxnSpPr>
          <p:cNvPr id="7" name="Straight Connector 6">
            <a:extLst>
              <a:ext uri="{FF2B5EF4-FFF2-40B4-BE49-F238E27FC236}">
                <a16:creationId xmlns:a16="http://schemas.microsoft.com/office/drawing/2014/main" id="{761588C5-24B8-418D-845F-150983CA0F60}"/>
              </a:ext>
            </a:extLst>
          </p:cNvPr>
          <p:cNvCxnSpPr>
            <a:cxnSpLocks/>
          </p:cNvCxnSpPr>
          <p:nvPr/>
        </p:nvCxnSpPr>
        <p:spPr>
          <a:xfrm>
            <a:off x="940837" y="1306286"/>
            <a:ext cx="995731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67B70BB9-A213-4523-A321-ACF68C3324E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74799" y="6250471"/>
            <a:ext cx="1358002" cy="484807"/>
          </a:xfrm>
          <a:prstGeom prst="rect">
            <a:avLst/>
          </a:prstGeom>
        </p:spPr>
      </p:pic>
      <p:sp>
        <p:nvSpPr>
          <p:cNvPr id="10" name="Content Placeholder 3">
            <a:extLst>
              <a:ext uri="{FF2B5EF4-FFF2-40B4-BE49-F238E27FC236}">
                <a16:creationId xmlns:a16="http://schemas.microsoft.com/office/drawing/2014/main" id="{A30856CF-2F0F-1BAA-99A9-25BD07476915}"/>
              </a:ext>
            </a:extLst>
          </p:cNvPr>
          <p:cNvSpPr>
            <a:spLocks noGrp="1"/>
          </p:cNvSpPr>
          <p:nvPr>
            <p:ph sz="half" idx="4294967295"/>
          </p:nvPr>
        </p:nvSpPr>
        <p:spPr>
          <a:xfrm>
            <a:off x="6372225" y="2018975"/>
            <a:ext cx="5181600" cy="3774619"/>
          </a:xfrm>
          <a:prstGeom prst="rect">
            <a:avLst/>
          </a:prstGeom>
        </p:spPr>
        <p:txBody>
          <a:bodyPr>
            <a:normAutofit/>
          </a:bodyPr>
          <a:lstStyle/>
          <a:p>
            <a:r>
              <a:rPr lang="en-GB" sz="2000" dirty="0">
                <a:solidFill>
                  <a:schemeClr val="accent5">
                    <a:lumMod val="50000"/>
                  </a:schemeClr>
                </a:solidFill>
              </a:rPr>
              <a:t>This photo shows Torcross in 1907. Notice that there is only a low wall and promenade between the beach and the houses. </a:t>
            </a:r>
          </a:p>
          <a:p>
            <a:r>
              <a:rPr lang="en-GB" sz="2000" dirty="0">
                <a:solidFill>
                  <a:schemeClr val="accent5">
                    <a:lumMod val="50000"/>
                  </a:schemeClr>
                </a:solidFill>
              </a:rPr>
              <a:t>The main defence in 1907 was the very wide beach. This forced waves to break early, absorbing their energy. </a:t>
            </a:r>
          </a:p>
          <a:p>
            <a:r>
              <a:rPr lang="en-GB" sz="2000" dirty="0">
                <a:solidFill>
                  <a:schemeClr val="accent5">
                    <a:lumMod val="50000"/>
                  </a:schemeClr>
                </a:solidFill>
              </a:rPr>
              <a:t>However, beaches are dynamic. They can be quickly eroded by storms leaving settlements dangerously exposed.</a:t>
            </a:r>
          </a:p>
          <a:p>
            <a:r>
              <a:rPr lang="en-GB" sz="2000" dirty="0">
                <a:solidFill>
                  <a:schemeClr val="accent5">
                    <a:lumMod val="50000"/>
                  </a:schemeClr>
                </a:solidFill>
              </a:rPr>
              <a:t>In just ten years from when this photo was taken, Hallsands was destroyed, left unprotected as its beach was eroded.</a:t>
            </a:r>
          </a:p>
        </p:txBody>
      </p:sp>
      <p:pic>
        <p:nvPicPr>
          <p:cNvPr id="3" name="Content Placeholder 7">
            <a:extLst>
              <a:ext uri="{FF2B5EF4-FFF2-40B4-BE49-F238E27FC236}">
                <a16:creationId xmlns:a16="http://schemas.microsoft.com/office/drawing/2014/main" id="{6604C928-B8C6-0FDC-F4FF-A3EE7B5C46D2}"/>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780826" y="2133017"/>
            <a:ext cx="5315174" cy="3352800"/>
          </a:xfrm>
          <a:ln>
            <a:solidFill>
              <a:schemeClr val="tx1"/>
            </a:solidFill>
          </a:ln>
        </p:spPr>
      </p:pic>
      <p:sp>
        <p:nvSpPr>
          <p:cNvPr id="4" name="TextBox 3">
            <a:extLst>
              <a:ext uri="{FF2B5EF4-FFF2-40B4-BE49-F238E27FC236}">
                <a16:creationId xmlns:a16="http://schemas.microsoft.com/office/drawing/2014/main" id="{4E93B9B5-0E9F-9A01-EEE2-33BC9D9E0E9B}"/>
              </a:ext>
            </a:extLst>
          </p:cNvPr>
          <p:cNvSpPr txBox="1"/>
          <p:nvPr/>
        </p:nvSpPr>
        <p:spPr>
          <a:xfrm>
            <a:off x="4891088" y="5485817"/>
            <a:ext cx="1481137" cy="307777"/>
          </a:xfrm>
          <a:prstGeom prst="rect">
            <a:avLst/>
          </a:prstGeom>
          <a:noFill/>
        </p:spPr>
        <p:txBody>
          <a:bodyPr wrap="square" rtlCol="0">
            <a:spAutoFit/>
          </a:bodyPr>
          <a:lstStyle/>
          <a:p>
            <a:r>
              <a:rPr lang="en-US" sz="1400" i="1" dirty="0"/>
              <a:t>Photo: P00376</a:t>
            </a:r>
            <a:endParaRPr lang="en-GB" sz="1400" i="1" dirty="0"/>
          </a:p>
        </p:txBody>
      </p:sp>
    </p:spTree>
    <p:extLst>
      <p:ext uri="{BB962C8B-B14F-4D97-AF65-F5344CB8AC3E}">
        <p14:creationId xmlns:p14="http://schemas.microsoft.com/office/powerpoint/2010/main" val="2415171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A765-ADF0-4691-A161-42692673EAE0}"/>
              </a:ext>
            </a:extLst>
          </p:cNvPr>
          <p:cNvSpPr>
            <a:spLocks noGrp="1"/>
          </p:cNvSpPr>
          <p:nvPr>
            <p:ph type="title"/>
          </p:nvPr>
        </p:nvSpPr>
        <p:spPr>
          <a:xfrm>
            <a:off x="838200" y="149924"/>
            <a:ext cx="10515600" cy="1325563"/>
          </a:xfrm>
        </p:spPr>
        <p:txBody>
          <a:bodyPr>
            <a:normAutofit/>
          </a:bodyPr>
          <a:lstStyle/>
          <a:p>
            <a:r>
              <a:rPr lang="en-US" sz="4000" dirty="0">
                <a:solidFill>
                  <a:schemeClr val="accent5">
                    <a:lumMod val="50000"/>
                  </a:schemeClr>
                </a:solidFill>
              </a:rPr>
              <a:t>Torcross: storm damage, 1951</a:t>
            </a:r>
            <a:endParaRPr lang="en-GB" sz="4000" dirty="0">
              <a:solidFill>
                <a:schemeClr val="accent5">
                  <a:lumMod val="50000"/>
                </a:schemeClr>
              </a:solidFill>
            </a:endParaRPr>
          </a:p>
        </p:txBody>
      </p:sp>
      <p:cxnSp>
        <p:nvCxnSpPr>
          <p:cNvPr id="7" name="Straight Connector 6">
            <a:extLst>
              <a:ext uri="{FF2B5EF4-FFF2-40B4-BE49-F238E27FC236}">
                <a16:creationId xmlns:a16="http://schemas.microsoft.com/office/drawing/2014/main" id="{761588C5-24B8-418D-845F-150983CA0F60}"/>
              </a:ext>
            </a:extLst>
          </p:cNvPr>
          <p:cNvCxnSpPr>
            <a:cxnSpLocks/>
          </p:cNvCxnSpPr>
          <p:nvPr/>
        </p:nvCxnSpPr>
        <p:spPr>
          <a:xfrm>
            <a:off x="940837" y="1306286"/>
            <a:ext cx="995731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67B70BB9-A213-4523-A321-ACF68C3324E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74799" y="6250471"/>
            <a:ext cx="1358002" cy="484807"/>
          </a:xfrm>
          <a:prstGeom prst="rect">
            <a:avLst/>
          </a:prstGeom>
        </p:spPr>
      </p:pic>
      <p:sp>
        <p:nvSpPr>
          <p:cNvPr id="10" name="Content Placeholder 3">
            <a:extLst>
              <a:ext uri="{FF2B5EF4-FFF2-40B4-BE49-F238E27FC236}">
                <a16:creationId xmlns:a16="http://schemas.microsoft.com/office/drawing/2014/main" id="{A30856CF-2F0F-1BAA-99A9-25BD07476915}"/>
              </a:ext>
            </a:extLst>
          </p:cNvPr>
          <p:cNvSpPr>
            <a:spLocks noGrp="1"/>
          </p:cNvSpPr>
          <p:nvPr>
            <p:ph sz="half" idx="4294967295"/>
          </p:nvPr>
        </p:nvSpPr>
        <p:spPr>
          <a:xfrm>
            <a:off x="520926" y="2142658"/>
            <a:ext cx="5651274" cy="4212838"/>
          </a:xfrm>
          <a:prstGeom prst="rect">
            <a:avLst/>
          </a:prstGeom>
        </p:spPr>
        <p:txBody>
          <a:bodyPr>
            <a:normAutofit/>
          </a:bodyPr>
          <a:lstStyle/>
          <a:p>
            <a:r>
              <a:rPr lang="en-GB" sz="2000" dirty="0">
                <a:solidFill>
                  <a:schemeClr val="accent5">
                    <a:lumMod val="50000"/>
                  </a:schemeClr>
                </a:solidFill>
              </a:rPr>
              <a:t>In 1951, high seas tore apart the foundations of the promenade causing some of it to collapse. </a:t>
            </a:r>
            <a:br>
              <a:rPr lang="en-GB" sz="2000" dirty="0">
                <a:solidFill>
                  <a:schemeClr val="accent5">
                    <a:lumMod val="50000"/>
                  </a:schemeClr>
                </a:solidFill>
              </a:rPr>
            </a:br>
            <a:endParaRPr lang="en-GB" sz="2000" dirty="0">
              <a:solidFill>
                <a:schemeClr val="accent5">
                  <a:lumMod val="50000"/>
                </a:schemeClr>
              </a:solidFill>
            </a:endParaRPr>
          </a:p>
          <a:p>
            <a:r>
              <a:rPr lang="en-GB" sz="2000" dirty="0">
                <a:solidFill>
                  <a:schemeClr val="accent5">
                    <a:lumMod val="50000"/>
                  </a:schemeClr>
                </a:solidFill>
              </a:rPr>
              <a:t>Notice how the beach is much lower than it was in 1907. Sediment transfer northwards and erosion during storms had removed sediment. The beach was now far less effective in protecting the coast and the village was much more exposed.</a:t>
            </a:r>
            <a:br>
              <a:rPr lang="en-GB" sz="2000" dirty="0">
                <a:solidFill>
                  <a:schemeClr val="accent5">
                    <a:lumMod val="50000"/>
                  </a:schemeClr>
                </a:solidFill>
              </a:rPr>
            </a:br>
            <a:endParaRPr lang="en-GB" sz="2000" dirty="0">
              <a:solidFill>
                <a:schemeClr val="accent5">
                  <a:lumMod val="50000"/>
                </a:schemeClr>
              </a:solidFill>
            </a:endParaRPr>
          </a:p>
          <a:p>
            <a:r>
              <a:rPr lang="en-GB" sz="2000" dirty="0">
                <a:solidFill>
                  <a:schemeClr val="accent5">
                    <a:lumMod val="50000"/>
                  </a:schemeClr>
                </a:solidFill>
              </a:rPr>
              <a:t>In 1979, another powerful storm struck Torcross damaging several houses.</a:t>
            </a:r>
          </a:p>
          <a:p>
            <a:endParaRPr lang="en-GB" dirty="0"/>
          </a:p>
        </p:txBody>
      </p:sp>
      <p:pic>
        <p:nvPicPr>
          <p:cNvPr id="3" name="Content Placeholder 5">
            <a:extLst>
              <a:ext uri="{FF2B5EF4-FFF2-40B4-BE49-F238E27FC236}">
                <a16:creationId xmlns:a16="http://schemas.microsoft.com/office/drawing/2014/main" id="{30A1C2BC-3F0B-F68B-1242-B57521CF50EF}"/>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10008"/>
          <a:stretch/>
        </p:blipFill>
        <p:spPr>
          <a:xfrm>
            <a:off x="6254976" y="1825423"/>
            <a:ext cx="5532752" cy="3681646"/>
          </a:xfrm>
          <a:ln>
            <a:solidFill>
              <a:schemeClr val="tx1"/>
            </a:solidFill>
          </a:ln>
        </p:spPr>
      </p:pic>
      <p:sp>
        <p:nvSpPr>
          <p:cNvPr id="4" name="TextBox 3">
            <a:extLst>
              <a:ext uri="{FF2B5EF4-FFF2-40B4-BE49-F238E27FC236}">
                <a16:creationId xmlns:a16="http://schemas.microsoft.com/office/drawing/2014/main" id="{210E39AC-6AFD-63F0-EBFB-9004365A31F2}"/>
              </a:ext>
            </a:extLst>
          </p:cNvPr>
          <p:cNvSpPr txBox="1"/>
          <p:nvPr/>
        </p:nvSpPr>
        <p:spPr>
          <a:xfrm>
            <a:off x="10613231" y="5460092"/>
            <a:ext cx="1481137" cy="307777"/>
          </a:xfrm>
          <a:prstGeom prst="rect">
            <a:avLst/>
          </a:prstGeom>
          <a:noFill/>
        </p:spPr>
        <p:txBody>
          <a:bodyPr wrap="square" rtlCol="0">
            <a:spAutoFit/>
          </a:bodyPr>
          <a:lstStyle/>
          <a:p>
            <a:r>
              <a:rPr lang="en-US" sz="1400" i="1" dirty="0"/>
              <a:t>Photo: P00383</a:t>
            </a:r>
            <a:endParaRPr lang="en-GB" sz="1400" i="1" dirty="0"/>
          </a:p>
        </p:txBody>
      </p:sp>
    </p:spTree>
    <p:extLst>
      <p:ext uri="{BB962C8B-B14F-4D97-AF65-F5344CB8AC3E}">
        <p14:creationId xmlns:p14="http://schemas.microsoft.com/office/powerpoint/2010/main" val="3208598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A765-ADF0-4691-A161-42692673EAE0}"/>
              </a:ext>
            </a:extLst>
          </p:cNvPr>
          <p:cNvSpPr>
            <a:spLocks noGrp="1"/>
          </p:cNvSpPr>
          <p:nvPr>
            <p:ph type="title"/>
          </p:nvPr>
        </p:nvSpPr>
        <p:spPr>
          <a:xfrm>
            <a:off x="838200" y="149924"/>
            <a:ext cx="10515600" cy="1325563"/>
          </a:xfrm>
        </p:spPr>
        <p:txBody>
          <a:bodyPr>
            <a:normAutofit/>
          </a:bodyPr>
          <a:lstStyle/>
          <a:p>
            <a:r>
              <a:rPr lang="en-US" sz="4000" dirty="0">
                <a:solidFill>
                  <a:schemeClr val="accent5">
                    <a:lumMod val="50000"/>
                  </a:schemeClr>
                </a:solidFill>
              </a:rPr>
              <a:t>Defending Torcross (1979)</a:t>
            </a:r>
            <a:endParaRPr lang="en-GB" sz="4000" dirty="0">
              <a:solidFill>
                <a:schemeClr val="accent5">
                  <a:lumMod val="50000"/>
                </a:schemeClr>
              </a:solidFill>
            </a:endParaRPr>
          </a:p>
        </p:txBody>
      </p:sp>
      <p:cxnSp>
        <p:nvCxnSpPr>
          <p:cNvPr id="7" name="Straight Connector 6">
            <a:extLst>
              <a:ext uri="{FF2B5EF4-FFF2-40B4-BE49-F238E27FC236}">
                <a16:creationId xmlns:a16="http://schemas.microsoft.com/office/drawing/2014/main" id="{761588C5-24B8-418D-845F-150983CA0F60}"/>
              </a:ext>
            </a:extLst>
          </p:cNvPr>
          <p:cNvCxnSpPr>
            <a:cxnSpLocks/>
          </p:cNvCxnSpPr>
          <p:nvPr/>
        </p:nvCxnSpPr>
        <p:spPr>
          <a:xfrm>
            <a:off x="940837" y="1306286"/>
            <a:ext cx="995731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67B70BB9-A213-4523-A321-ACF68C3324E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74799" y="6250471"/>
            <a:ext cx="1358002" cy="484807"/>
          </a:xfrm>
          <a:prstGeom prst="rect">
            <a:avLst/>
          </a:prstGeom>
        </p:spPr>
      </p:pic>
      <p:sp>
        <p:nvSpPr>
          <p:cNvPr id="10" name="Content Placeholder 3">
            <a:extLst>
              <a:ext uri="{FF2B5EF4-FFF2-40B4-BE49-F238E27FC236}">
                <a16:creationId xmlns:a16="http://schemas.microsoft.com/office/drawing/2014/main" id="{A30856CF-2F0F-1BAA-99A9-25BD07476915}"/>
              </a:ext>
            </a:extLst>
          </p:cNvPr>
          <p:cNvSpPr>
            <a:spLocks noGrp="1"/>
          </p:cNvSpPr>
          <p:nvPr>
            <p:ph sz="half" idx="4294967295"/>
          </p:nvPr>
        </p:nvSpPr>
        <p:spPr>
          <a:xfrm>
            <a:off x="6181725" y="1942618"/>
            <a:ext cx="5314950" cy="4707420"/>
          </a:xfrm>
          <a:prstGeom prst="rect">
            <a:avLst/>
          </a:prstGeom>
        </p:spPr>
        <p:txBody>
          <a:bodyPr>
            <a:normAutofit/>
          </a:bodyPr>
          <a:lstStyle/>
          <a:p>
            <a:r>
              <a:rPr lang="en-GB" sz="2000" dirty="0">
                <a:solidFill>
                  <a:schemeClr val="accent5">
                    <a:lumMod val="50000"/>
                  </a:schemeClr>
                </a:solidFill>
              </a:rPr>
              <a:t>Following the storm in 1979, a seawall was constructed to protect Torcross. </a:t>
            </a:r>
            <a:br>
              <a:rPr lang="en-GB" sz="2000" dirty="0">
                <a:solidFill>
                  <a:schemeClr val="accent5">
                    <a:lumMod val="50000"/>
                  </a:schemeClr>
                </a:solidFill>
              </a:rPr>
            </a:br>
            <a:endParaRPr lang="en-GB" sz="2000" dirty="0">
              <a:solidFill>
                <a:schemeClr val="accent5">
                  <a:lumMod val="50000"/>
                </a:schemeClr>
              </a:solidFill>
            </a:endParaRPr>
          </a:p>
          <a:p>
            <a:r>
              <a:rPr lang="en-GB" sz="2000" dirty="0">
                <a:solidFill>
                  <a:schemeClr val="accent5">
                    <a:lumMod val="50000"/>
                  </a:schemeClr>
                </a:solidFill>
              </a:rPr>
              <a:t>At the eastern end of the village, huge boulders were arranged to form a protective wall (top photo). This type of coastal defence is called </a:t>
            </a:r>
            <a:r>
              <a:rPr lang="en-GB" sz="2000" b="1" dirty="0">
                <a:solidFill>
                  <a:schemeClr val="accent5">
                    <a:lumMod val="50000"/>
                  </a:schemeClr>
                </a:solidFill>
              </a:rPr>
              <a:t>rock armour</a:t>
            </a:r>
            <a:r>
              <a:rPr lang="en-GB" sz="2000" dirty="0">
                <a:solidFill>
                  <a:schemeClr val="accent5">
                    <a:lumMod val="50000"/>
                  </a:schemeClr>
                </a:solidFill>
              </a:rPr>
              <a:t>. The large boulders force waves to break, losing their energy before reaching the houses. </a:t>
            </a:r>
            <a:br>
              <a:rPr lang="en-GB" sz="2000" dirty="0">
                <a:solidFill>
                  <a:schemeClr val="accent5">
                    <a:lumMod val="50000"/>
                  </a:schemeClr>
                </a:solidFill>
              </a:rPr>
            </a:br>
            <a:endParaRPr lang="en-GB" sz="2000" dirty="0">
              <a:solidFill>
                <a:schemeClr val="accent5">
                  <a:lumMod val="50000"/>
                </a:schemeClr>
              </a:solidFill>
            </a:endParaRPr>
          </a:p>
          <a:p>
            <a:r>
              <a:rPr lang="en-GB" sz="2000" dirty="0">
                <a:solidFill>
                  <a:schemeClr val="accent5">
                    <a:lumMod val="50000"/>
                  </a:schemeClr>
                </a:solidFill>
              </a:rPr>
              <a:t>In the years that followed, the seawall was extended and strengthened using concrete sheet piling (bottom photo).</a:t>
            </a:r>
          </a:p>
          <a:p>
            <a:endParaRPr lang="en-GB" dirty="0"/>
          </a:p>
        </p:txBody>
      </p:sp>
      <p:pic>
        <p:nvPicPr>
          <p:cNvPr id="3" name="Content Placeholder 5">
            <a:extLst>
              <a:ext uri="{FF2B5EF4-FFF2-40B4-BE49-F238E27FC236}">
                <a16:creationId xmlns:a16="http://schemas.microsoft.com/office/drawing/2014/main" id="{13B5187A-D67B-E077-96E0-EF89350FBEF0}"/>
              </a:ext>
            </a:extLst>
          </p:cNvPr>
          <p:cNvPicPr>
            <a:picLocks noGrp="1" noChangeAspect="1"/>
          </p:cNvPicPr>
          <p:nvPr>
            <p:ph sz="half" idx="1"/>
          </p:nvPr>
        </p:nvPicPr>
        <p:blipFill rotWithShape="1">
          <a:blip r:embed="rId4" cstate="hqprint">
            <a:extLst>
              <a:ext uri="{28A0092B-C50C-407E-A947-70E740481C1C}">
                <a14:useLocalDpi xmlns:a14="http://schemas.microsoft.com/office/drawing/2010/main" val="0"/>
              </a:ext>
            </a:extLst>
          </a:blip>
          <a:srcRect b="10805"/>
          <a:stretch/>
        </p:blipFill>
        <p:spPr>
          <a:xfrm>
            <a:off x="542565" y="1690688"/>
            <a:ext cx="3626228" cy="2173011"/>
          </a:xfrm>
          <a:ln>
            <a:solidFill>
              <a:schemeClr val="tx1"/>
            </a:solidFill>
          </a:ln>
        </p:spPr>
      </p:pic>
      <p:pic>
        <p:nvPicPr>
          <p:cNvPr id="4" name="Picture 3">
            <a:extLst>
              <a:ext uri="{FF2B5EF4-FFF2-40B4-BE49-F238E27FC236}">
                <a16:creationId xmlns:a16="http://schemas.microsoft.com/office/drawing/2014/main" id="{C9A0CE7B-1380-F905-AF4F-E188AF354B52}"/>
              </a:ext>
            </a:extLst>
          </p:cNvPr>
          <p:cNvPicPr>
            <a:picLocks noChangeAspect="1"/>
          </p:cNvPicPr>
          <p:nvPr/>
        </p:nvPicPr>
        <p:blipFill rotWithShape="1">
          <a:blip r:embed="rId5"/>
          <a:srcRect l="60156" t="39028" r="13828" b="31806"/>
          <a:stretch/>
        </p:blipFill>
        <p:spPr>
          <a:xfrm>
            <a:off x="2355679" y="4318825"/>
            <a:ext cx="3445775" cy="2173011"/>
          </a:xfrm>
          <a:prstGeom prst="rect">
            <a:avLst/>
          </a:prstGeom>
          <a:ln>
            <a:solidFill>
              <a:schemeClr val="tx1"/>
            </a:solidFill>
          </a:ln>
        </p:spPr>
      </p:pic>
      <p:sp>
        <p:nvSpPr>
          <p:cNvPr id="8" name="TextBox 7">
            <a:extLst>
              <a:ext uri="{FF2B5EF4-FFF2-40B4-BE49-F238E27FC236}">
                <a16:creationId xmlns:a16="http://schemas.microsoft.com/office/drawing/2014/main" id="{D20E64C1-E373-7AF4-412D-1B2773C57E25}"/>
              </a:ext>
            </a:extLst>
          </p:cNvPr>
          <p:cNvSpPr txBox="1"/>
          <p:nvPr/>
        </p:nvSpPr>
        <p:spPr>
          <a:xfrm>
            <a:off x="2912295" y="3860429"/>
            <a:ext cx="1481137" cy="307777"/>
          </a:xfrm>
          <a:prstGeom prst="rect">
            <a:avLst/>
          </a:prstGeom>
          <a:noFill/>
        </p:spPr>
        <p:txBody>
          <a:bodyPr wrap="square" rtlCol="0">
            <a:spAutoFit/>
          </a:bodyPr>
          <a:lstStyle/>
          <a:p>
            <a:r>
              <a:rPr lang="en-US" sz="1400" i="1" dirty="0"/>
              <a:t>Photo: P00593a</a:t>
            </a:r>
            <a:endParaRPr lang="en-GB" sz="1400" i="1" dirty="0"/>
          </a:p>
        </p:txBody>
      </p:sp>
    </p:spTree>
    <p:extLst>
      <p:ext uri="{BB962C8B-B14F-4D97-AF65-F5344CB8AC3E}">
        <p14:creationId xmlns:p14="http://schemas.microsoft.com/office/powerpoint/2010/main" val="3827265525"/>
      </p:ext>
    </p:extLst>
  </p:cSld>
  <p:clrMapOvr>
    <a:masterClrMapping/>
  </p:clrMapOvr>
  <p:extLst mod="1">
    <p:ext uri="{6950BFC3-D8DA-4A85-94F7-54DA5524770B}">
      <p188:commentRel xmlns="" xmlns:p188="http://schemas.microsoft.com/office/powerpoint/2018/8/main" r:id="rId6"/>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A765-ADF0-4691-A161-42692673EAE0}"/>
              </a:ext>
            </a:extLst>
          </p:cNvPr>
          <p:cNvSpPr>
            <a:spLocks noGrp="1"/>
          </p:cNvSpPr>
          <p:nvPr>
            <p:ph type="title"/>
          </p:nvPr>
        </p:nvSpPr>
        <p:spPr>
          <a:xfrm>
            <a:off x="838200" y="204874"/>
            <a:ext cx="10515600" cy="1325563"/>
          </a:xfrm>
        </p:spPr>
        <p:txBody>
          <a:bodyPr>
            <a:normAutofit/>
          </a:bodyPr>
          <a:lstStyle/>
          <a:p>
            <a:r>
              <a:rPr lang="en-US" sz="4000">
                <a:solidFill>
                  <a:schemeClr val="accent5">
                    <a:lumMod val="50000"/>
                  </a:schemeClr>
                </a:solidFill>
              </a:rPr>
              <a:t>Torcross in the 1980s</a:t>
            </a:r>
            <a:endParaRPr lang="en-GB" sz="4000" dirty="0">
              <a:solidFill>
                <a:schemeClr val="accent5">
                  <a:lumMod val="50000"/>
                </a:schemeClr>
              </a:solidFill>
            </a:endParaRPr>
          </a:p>
        </p:txBody>
      </p:sp>
      <p:cxnSp>
        <p:nvCxnSpPr>
          <p:cNvPr id="7" name="Straight Connector 6">
            <a:extLst>
              <a:ext uri="{FF2B5EF4-FFF2-40B4-BE49-F238E27FC236}">
                <a16:creationId xmlns:a16="http://schemas.microsoft.com/office/drawing/2014/main" id="{761588C5-24B8-418D-845F-150983CA0F60}"/>
              </a:ext>
            </a:extLst>
          </p:cNvPr>
          <p:cNvCxnSpPr>
            <a:cxnSpLocks/>
          </p:cNvCxnSpPr>
          <p:nvPr/>
        </p:nvCxnSpPr>
        <p:spPr>
          <a:xfrm>
            <a:off x="940837" y="1306286"/>
            <a:ext cx="995731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8E2FE3E7-4979-44E4-82C7-41460B9C1EA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74799" y="6250471"/>
            <a:ext cx="1358002" cy="484807"/>
          </a:xfrm>
          <a:prstGeom prst="rect">
            <a:avLst/>
          </a:prstGeom>
        </p:spPr>
      </p:pic>
      <p:sp>
        <p:nvSpPr>
          <p:cNvPr id="8" name="TextBox 7">
            <a:extLst>
              <a:ext uri="{FF2B5EF4-FFF2-40B4-BE49-F238E27FC236}">
                <a16:creationId xmlns:a16="http://schemas.microsoft.com/office/drawing/2014/main" id="{2CA88214-7B3A-9DD3-C670-DDB32DBB1C52}"/>
              </a:ext>
            </a:extLst>
          </p:cNvPr>
          <p:cNvSpPr txBox="1"/>
          <p:nvPr/>
        </p:nvSpPr>
        <p:spPr>
          <a:xfrm>
            <a:off x="838200" y="1920683"/>
            <a:ext cx="5172075" cy="3785652"/>
          </a:xfrm>
          <a:prstGeom prst="rect">
            <a:avLst/>
          </a:prstGeom>
          <a:noFill/>
        </p:spPr>
        <p:txBody>
          <a:bodyPr wrap="square">
            <a:spAutoFit/>
          </a:bodyPr>
          <a:lstStyle/>
          <a:p>
            <a:pPr marL="285750" indent="-285750">
              <a:buFont typeface="Arial" panose="020B0604020202020204" pitchFamily="34" charset="0"/>
              <a:buChar char="•"/>
            </a:pPr>
            <a:r>
              <a:rPr lang="en-GB" sz="2000" dirty="0">
                <a:solidFill>
                  <a:schemeClr val="accent5">
                    <a:lumMod val="50000"/>
                  </a:schemeClr>
                </a:solidFill>
              </a:rPr>
              <a:t>Despite reinforcements of the seawall, Torcross continued to be pounded by heavy seas throughout the 1980s.</a:t>
            </a:r>
            <a:br>
              <a:rPr lang="en-GB" sz="2000" dirty="0">
                <a:solidFill>
                  <a:schemeClr val="accent5">
                    <a:lumMod val="50000"/>
                  </a:schemeClr>
                </a:solidFill>
              </a:rPr>
            </a:br>
            <a:endParaRPr lang="en-GB" sz="2000" dirty="0">
              <a:solidFill>
                <a:schemeClr val="accent5">
                  <a:lumMod val="50000"/>
                </a:schemeClr>
              </a:solidFill>
            </a:endParaRPr>
          </a:p>
          <a:p>
            <a:pPr marL="285750" indent="-285750">
              <a:buFont typeface="Arial" panose="020B0604020202020204" pitchFamily="34" charset="0"/>
              <a:buChar char="•"/>
            </a:pPr>
            <a:r>
              <a:rPr lang="en-GB" sz="2000" dirty="0">
                <a:solidFill>
                  <a:schemeClr val="accent5">
                    <a:lumMod val="50000"/>
                  </a:schemeClr>
                </a:solidFill>
              </a:rPr>
              <a:t>One of the main reasons for this was the continuing erosion of the once extensive beach at Torcross.</a:t>
            </a:r>
            <a:br>
              <a:rPr lang="en-GB" sz="2000" dirty="0">
                <a:solidFill>
                  <a:schemeClr val="accent5">
                    <a:lumMod val="50000"/>
                  </a:schemeClr>
                </a:solidFill>
              </a:rPr>
            </a:br>
            <a:endParaRPr lang="en-GB" sz="2000" dirty="0">
              <a:solidFill>
                <a:schemeClr val="accent5">
                  <a:lumMod val="50000"/>
                </a:schemeClr>
              </a:solidFill>
            </a:endParaRPr>
          </a:p>
          <a:p>
            <a:pPr marL="285750" indent="-285750">
              <a:buFont typeface="Arial" panose="020B0604020202020204" pitchFamily="34" charset="0"/>
              <a:buChar char="•"/>
            </a:pPr>
            <a:r>
              <a:rPr lang="en-GB" sz="2000" dirty="0">
                <a:solidFill>
                  <a:schemeClr val="accent5">
                    <a:lumMod val="50000"/>
                  </a:schemeClr>
                </a:solidFill>
              </a:rPr>
              <a:t>Longshore drift driven by predominantly southerly winds (and waves) had transported much of the shingle northwards. Torcross was no longer protected by its beach.  </a:t>
            </a:r>
          </a:p>
        </p:txBody>
      </p:sp>
      <p:pic>
        <p:nvPicPr>
          <p:cNvPr id="9" name="Content Placeholder 5">
            <a:extLst>
              <a:ext uri="{FF2B5EF4-FFF2-40B4-BE49-F238E27FC236}">
                <a16:creationId xmlns:a16="http://schemas.microsoft.com/office/drawing/2014/main" id="{D378E8F5-85E4-E6F3-7D87-79A16FCA1D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200776" y="1761469"/>
            <a:ext cx="5448046" cy="4382122"/>
          </a:xfrm>
          <a:ln>
            <a:solidFill>
              <a:schemeClr val="tx1"/>
            </a:solidFill>
          </a:ln>
        </p:spPr>
      </p:pic>
      <p:sp>
        <p:nvSpPr>
          <p:cNvPr id="10" name="TextBox 9">
            <a:extLst>
              <a:ext uri="{FF2B5EF4-FFF2-40B4-BE49-F238E27FC236}">
                <a16:creationId xmlns:a16="http://schemas.microsoft.com/office/drawing/2014/main" id="{96766B7E-3145-6A3F-BB15-E07BD4CF49B3}"/>
              </a:ext>
            </a:extLst>
          </p:cNvPr>
          <p:cNvSpPr txBox="1"/>
          <p:nvPr/>
        </p:nvSpPr>
        <p:spPr>
          <a:xfrm>
            <a:off x="6096000" y="6096582"/>
            <a:ext cx="1481137" cy="307777"/>
          </a:xfrm>
          <a:prstGeom prst="rect">
            <a:avLst/>
          </a:prstGeom>
          <a:noFill/>
        </p:spPr>
        <p:txBody>
          <a:bodyPr wrap="square" rtlCol="0">
            <a:spAutoFit/>
          </a:bodyPr>
          <a:lstStyle/>
          <a:p>
            <a:r>
              <a:rPr lang="en-US" sz="1400" i="1" dirty="0"/>
              <a:t>Photo: P1105</a:t>
            </a:r>
            <a:endParaRPr lang="en-GB" sz="1400" i="1" dirty="0"/>
          </a:p>
        </p:txBody>
      </p:sp>
    </p:spTree>
    <p:extLst>
      <p:ext uri="{BB962C8B-B14F-4D97-AF65-F5344CB8AC3E}">
        <p14:creationId xmlns:p14="http://schemas.microsoft.com/office/powerpoint/2010/main" val="4132475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A765-ADF0-4691-A161-42692673EAE0}"/>
              </a:ext>
            </a:extLst>
          </p:cNvPr>
          <p:cNvSpPr>
            <a:spLocks noGrp="1"/>
          </p:cNvSpPr>
          <p:nvPr>
            <p:ph type="title"/>
          </p:nvPr>
        </p:nvSpPr>
        <p:spPr>
          <a:xfrm>
            <a:off x="838200" y="204874"/>
            <a:ext cx="10515600" cy="1325563"/>
          </a:xfrm>
        </p:spPr>
        <p:txBody>
          <a:bodyPr>
            <a:normAutofit/>
          </a:bodyPr>
          <a:lstStyle/>
          <a:p>
            <a:r>
              <a:rPr lang="en-US" sz="4000" dirty="0">
                <a:solidFill>
                  <a:schemeClr val="accent5">
                    <a:lumMod val="50000"/>
                  </a:schemeClr>
                </a:solidFill>
              </a:rPr>
              <a:t>Winter storms, 2014</a:t>
            </a:r>
            <a:endParaRPr lang="en-GB" sz="4000" dirty="0">
              <a:solidFill>
                <a:schemeClr val="accent5">
                  <a:lumMod val="50000"/>
                </a:schemeClr>
              </a:solidFill>
            </a:endParaRPr>
          </a:p>
        </p:txBody>
      </p:sp>
      <p:cxnSp>
        <p:nvCxnSpPr>
          <p:cNvPr id="7" name="Straight Connector 6">
            <a:extLst>
              <a:ext uri="{FF2B5EF4-FFF2-40B4-BE49-F238E27FC236}">
                <a16:creationId xmlns:a16="http://schemas.microsoft.com/office/drawing/2014/main" id="{761588C5-24B8-418D-845F-150983CA0F60}"/>
              </a:ext>
            </a:extLst>
          </p:cNvPr>
          <p:cNvCxnSpPr>
            <a:cxnSpLocks/>
          </p:cNvCxnSpPr>
          <p:nvPr/>
        </p:nvCxnSpPr>
        <p:spPr>
          <a:xfrm>
            <a:off x="940837" y="1306286"/>
            <a:ext cx="995731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8E2FE3E7-4979-44E4-82C7-41460B9C1EA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74799" y="6250471"/>
            <a:ext cx="1358002" cy="484807"/>
          </a:xfrm>
          <a:prstGeom prst="rect">
            <a:avLst/>
          </a:prstGeom>
        </p:spPr>
      </p:pic>
      <p:sp>
        <p:nvSpPr>
          <p:cNvPr id="3" name="Content Placeholder 3">
            <a:extLst>
              <a:ext uri="{FF2B5EF4-FFF2-40B4-BE49-F238E27FC236}">
                <a16:creationId xmlns:a16="http://schemas.microsoft.com/office/drawing/2014/main" id="{D7430700-74A5-EE25-BEA9-0C4C95563173}"/>
              </a:ext>
            </a:extLst>
          </p:cNvPr>
          <p:cNvSpPr txBox="1">
            <a:spLocks/>
          </p:cNvSpPr>
          <p:nvPr/>
        </p:nvSpPr>
        <p:spPr>
          <a:xfrm>
            <a:off x="6581775" y="2066925"/>
            <a:ext cx="5181600" cy="31630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5">
                    <a:lumMod val="50000"/>
                  </a:schemeClr>
                </a:solidFill>
              </a:rPr>
              <a:t>In 2014, a series of storms dramatically lowered the beach at Torcross.</a:t>
            </a:r>
            <a:br>
              <a:rPr lang="en-GB" sz="2000" dirty="0">
                <a:solidFill>
                  <a:schemeClr val="accent5">
                    <a:lumMod val="50000"/>
                  </a:schemeClr>
                </a:solidFill>
              </a:rPr>
            </a:br>
            <a:endParaRPr lang="en-GB" sz="2000" dirty="0">
              <a:solidFill>
                <a:schemeClr val="accent5">
                  <a:lumMod val="50000"/>
                </a:schemeClr>
              </a:solidFill>
            </a:endParaRPr>
          </a:p>
          <a:p>
            <a:r>
              <a:rPr lang="en-GB" sz="2000" dirty="0">
                <a:solidFill>
                  <a:schemeClr val="accent5">
                    <a:lumMod val="50000"/>
                  </a:schemeClr>
                </a:solidFill>
              </a:rPr>
              <a:t>The defences at Torcross were exposed and huge waves smashed windows and caused significant damage to seafront houses.</a:t>
            </a:r>
            <a:br>
              <a:rPr lang="en-GB" sz="2000" dirty="0">
                <a:solidFill>
                  <a:schemeClr val="accent5">
                    <a:lumMod val="50000"/>
                  </a:schemeClr>
                </a:solidFill>
              </a:rPr>
            </a:br>
            <a:endParaRPr lang="en-GB" sz="2000" dirty="0">
              <a:solidFill>
                <a:schemeClr val="accent5">
                  <a:lumMod val="50000"/>
                </a:schemeClr>
              </a:solidFill>
            </a:endParaRPr>
          </a:p>
          <a:p>
            <a:r>
              <a:rPr lang="en-GB" sz="2000" dirty="0">
                <a:solidFill>
                  <a:schemeClr val="accent5">
                    <a:lumMod val="50000"/>
                  </a:schemeClr>
                </a:solidFill>
              </a:rPr>
              <a:t>Following the storms, South Hams District Council spent £250,000 on additional seawall repairs.</a:t>
            </a:r>
          </a:p>
        </p:txBody>
      </p:sp>
      <p:pic>
        <p:nvPicPr>
          <p:cNvPr id="4" name="Picture 2" descr="Storm-hit Torcross residents helped by Start Bay Inn staff - BBC News">
            <a:extLst>
              <a:ext uri="{FF2B5EF4-FFF2-40B4-BE49-F238E27FC236}">
                <a16:creationId xmlns:a16="http://schemas.microsoft.com/office/drawing/2014/main" id="{3911D71C-E8DB-3542-D24D-286E7D32A26C}"/>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581025" y="2066925"/>
            <a:ext cx="5623278" cy="31630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6740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28612</TotalTime>
  <Words>1307</Words>
  <Application>Microsoft Office PowerPoint</Application>
  <PresentationFormat>Widescreen</PresentationFormat>
  <Paragraphs>101</Paragraphs>
  <Slides>17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The Dynamic Coast…..</vt:lpstr>
      <vt:lpstr>Where is Torcross?</vt:lpstr>
      <vt:lpstr>Is Torcross at risk from the sea?</vt:lpstr>
      <vt:lpstr>Storms and the sediment cell</vt:lpstr>
      <vt:lpstr>Torcross: exposed and unprotected (1907)</vt:lpstr>
      <vt:lpstr>Torcross: storm damage, 1951</vt:lpstr>
      <vt:lpstr>Defending Torcross (1979)</vt:lpstr>
      <vt:lpstr>Torcross in the 1980s</vt:lpstr>
      <vt:lpstr>Winter storms, 2014</vt:lpstr>
      <vt:lpstr>Storms and high tides, 2016</vt:lpstr>
      <vt:lpstr>Torcross: new coastal defences, 2017</vt:lpstr>
      <vt:lpstr>The ‘Beast from the East’, 2018</vt:lpstr>
      <vt:lpstr>Winter storm, January 16th 2020</vt:lpstr>
      <vt:lpstr>Torcross, 2022</vt:lpstr>
      <vt:lpstr>Will Torcross be safe in the future?</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Miranda Soskin</dc:creator>
  <cp:lastModifiedBy>Isabel Kelly</cp:lastModifiedBy>
  <cp:revision>44</cp:revision>
  <dcterms:created xsi:type="dcterms:W3CDTF">2022-12-09T12:12:18Z</dcterms:created>
  <dcterms:modified xsi:type="dcterms:W3CDTF">2023-04-28T10:55:18Z</dcterms:modified>
</cp:coreProperties>
</file>