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2" r:id="rId3"/>
    <p:sldId id="272" r:id="rId4"/>
    <p:sldId id="273" r:id="rId5"/>
    <p:sldId id="274" r:id="rId6"/>
    <p:sldId id="275" r:id="rId7"/>
    <p:sldId id="276" r:id="rId8"/>
    <p:sldId id="277" r:id="rId9"/>
    <p:sldId id="278" r:id="rId10"/>
    <p:sldId id="279"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D2E56F-7653-E9FD-E724-B32E51E14556}" name="Isabel Kelly" initials="IK" userId="S::isabel.kelly@plymouth.ac.uk::ce0ad08e-2262-44e5-babf-a265d0e567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159"/>
    <a:srgbClr val="7380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550" autoAdjust="0"/>
  </p:normalViewPr>
  <p:slideViewPr>
    <p:cSldViewPr snapToGrid="0">
      <p:cViewPr varScale="1">
        <p:scale>
          <a:sx n="109" d="100"/>
          <a:sy n="109" d="100"/>
        </p:scale>
        <p:origin x="612" y="102"/>
      </p:cViewPr>
      <p:guideLst/>
    </p:cSldViewPr>
  </p:slideViewPr>
  <p:notesTextViewPr>
    <p:cViewPr>
      <p:scale>
        <a:sx n="1" d="1"/>
        <a:sy n="1" d="1"/>
      </p:scale>
      <p:origin x="0" y="0"/>
    </p:cViewPr>
  </p:notesTextViewPr>
  <p:notesViewPr>
    <p:cSldViewPr snapToGrid="0">
      <p:cViewPr varScale="1">
        <p:scale>
          <a:sx n="66" d="100"/>
          <a:sy n="66" d="100"/>
        </p:scale>
        <p:origin x="313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7ED9F0-0AD3-4B8F-B895-DE8C7125A99C}" type="datetimeFigureOut">
              <a:rPr lang="en-GB" smtClean="0"/>
              <a:t>28/04/2023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17E6ED-DCAD-4375-98B3-0FE4B705C646}" type="slidenum">
              <a:rPr lang="en-GB" smtClean="0"/>
              <a:t>‹#›</a:t>
            </a:fld>
            <a:endParaRPr lang="en-GB"/>
          </a:p>
        </p:txBody>
      </p:sp>
    </p:spTree>
    <p:extLst>
      <p:ext uri="{BB962C8B-B14F-4D97-AF65-F5344CB8AC3E}">
        <p14:creationId xmlns:p14="http://schemas.microsoft.com/office/powerpoint/2010/main" val="1209189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E43C2-86A2-4616-95CE-B55024802742}" type="datetimeFigureOut">
              <a:rPr lang="en-GB" smtClean="0"/>
              <a:t>28/04/2023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B1E95-D7C6-4798-9AB3-07F006C25E74}" type="slidenum">
              <a:rPr lang="en-GB" smtClean="0"/>
              <a:t>‹#›</a:t>
            </a:fld>
            <a:endParaRPr lang="en-GB"/>
          </a:p>
        </p:txBody>
      </p:sp>
    </p:spTree>
    <p:extLst>
      <p:ext uri="{BB962C8B-B14F-4D97-AF65-F5344CB8AC3E}">
        <p14:creationId xmlns:p14="http://schemas.microsoft.com/office/powerpoint/2010/main" val="2917321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0721-8F7E-40CA-9DA4-3F0944B114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7F5A43-DD5B-47BF-8EF3-5766AF6FB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AB088-597F-4CCA-8633-2C753E80A8A0}"/>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5" name="Footer Placeholder 4">
            <a:extLst>
              <a:ext uri="{FF2B5EF4-FFF2-40B4-BE49-F238E27FC236}">
                <a16:creationId xmlns:a16="http://schemas.microsoft.com/office/drawing/2014/main" id="{2971E717-8608-40CA-A16A-C3D7A56470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3548B9-87EF-46E0-9B9B-297C68B00CAE}"/>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160645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2AB3-F768-4C1C-AB05-9C03476903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0CBB146-5CB0-44C7-BE16-7935717FEB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9B6271-20B0-46A1-9F25-715714F90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41CEE-EC7A-46D3-BF33-68DA8287AD39}"/>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6" name="Footer Placeholder 5">
            <a:extLst>
              <a:ext uri="{FF2B5EF4-FFF2-40B4-BE49-F238E27FC236}">
                <a16:creationId xmlns:a16="http://schemas.microsoft.com/office/drawing/2014/main" id="{DBC11023-D7AA-450A-A22C-84A09A7E2C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1BC56C-9F09-4173-B44C-80A3740CA77D}"/>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412122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443A3-B130-46C5-B7AC-75F7F0430D8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D5F4C3-E663-4CF9-BE6C-FF7BF9B197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7A9D23-EA72-4494-947B-59962CA10F5A}"/>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5" name="Footer Placeholder 4">
            <a:extLst>
              <a:ext uri="{FF2B5EF4-FFF2-40B4-BE49-F238E27FC236}">
                <a16:creationId xmlns:a16="http://schemas.microsoft.com/office/drawing/2014/main" id="{48372A36-80BE-4655-9881-054D17139E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755BDB-2606-447F-A50B-C3CF727A5DA5}"/>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4163801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1E375C-29FB-456E-AC58-4519A1181E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31EB3E-2E8D-4428-B883-962B44D2E0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96BE8-0BDB-44B7-8DEE-36A9F80027F0}"/>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5" name="Footer Placeholder 4">
            <a:extLst>
              <a:ext uri="{FF2B5EF4-FFF2-40B4-BE49-F238E27FC236}">
                <a16:creationId xmlns:a16="http://schemas.microsoft.com/office/drawing/2014/main" id="{C187A58A-BB27-49C3-917D-761919F725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B2D4B8-5301-4DB9-851D-FC2107EAFEDC}"/>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695244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C379B-61AE-4FC9-AB9C-A009281BF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C486C1-9A7A-4694-A035-D54BAAE1C4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D2DCE4-82E9-43C7-8AF6-ECA56E0CB034}"/>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5" name="Footer Placeholder 4">
            <a:extLst>
              <a:ext uri="{FF2B5EF4-FFF2-40B4-BE49-F238E27FC236}">
                <a16:creationId xmlns:a16="http://schemas.microsoft.com/office/drawing/2014/main" id="{160DD619-D8BC-40E6-B415-272EE381D5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929C10-8841-4CDA-9EEC-F815691AB269}"/>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331628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907CE7-E825-4304-8137-B42ABB9B1CCA}" type="datetimeFigureOut">
              <a:rPr lang="en-GB" smtClean="0"/>
              <a:t>28/04/2023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162532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A31B-B2F1-46B3-B26B-C04928E9F4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BF7BCB-FACD-4C33-9729-92342AE898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A3165-B48B-478E-BB71-FA20E95EA195}"/>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5" name="Footer Placeholder 4">
            <a:extLst>
              <a:ext uri="{FF2B5EF4-FFF2-40B4-BE49-F238E27FC236}">
                <a16:creationId xmlns:a16="http://schemas.microsoft.com/office/drawing/2014/main" id="{36AE53F7-080F-4157-939F-ECCCDFA152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EB9EE-1FEC-44D2-B5AB-5161B6A32F22}"/>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3767471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7259-268E-40C2-B32E-CD3B7F946C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BD8EFD-3A71-4A27-91ED-E5C1C84D7E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A9EDA8-662D-4804-AC77-CA1FB8B7AB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80D6F5-BC4D-4634-A4CF-170CE09E5F9F}"/>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6" name="Footer Placeholder 5">
            <a:extLst>
              <a:ext uri="{FF2B5EF4-FFF2-40B4-BE49-F238E27FC236}">
                <a16:creationId xmlns:a16="http://schemas.microsoft.com/office/drawing/2014/main" id="{4AAE4151-C32C-4297-B8FA-6816340128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ACF221-8F08-4FA5-8A8C-986E34BD05D6}"/>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321146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12CB-41C4-4152-B732-B8607BFDBE8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74BB9E-3773-4B5D-9B5B-CA3E85BBC3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4FD748-D7B9-4136-8607-4A69229A71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CA02E9-32FF-456C-90A8-97558A36F3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807283-7ED0-4640-B0C2-2CC6883795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E46D0A-F585-4E8B-B3AE-DBFBBA426629}"/>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8" name="Footer Placeholder 7">
            <a:extLst>
              <a:ext uri="{FF2B5EF4-FFF2-40B4-BE49-F238E27FC236}">
                <a16:creationId xmlns:a16="http://schemas.microsoft.com/office/drawing/2014/main" id="{0BDAEA9D-FFD4-4FE9-9CF1-98A85CD163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4FCA8E-98BC-4E9C-96D2-DEB4D8EA544A}"/>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155714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7800-BFCA-455E-B146-E9FC84AF0B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0D9446-7F14-49B8-B376-971A6E5B8433}"/>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4" name="Footer Placeholder 3">
            <a:extLst>
              <a:ext uri="{FF2B5EF4-FFF2-40B4-BE49-F238E27FC236}">
                <a16:creationId xmlns:a16="http://schemas.microsoft.com/office/drawing/2014/main" id="{6BD026F8-B39A-4615-B90C-57060AC83B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E8E39D-48DB-4BF2-9A44-F189DC601004}"/>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263522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A19A3-5483-41A9-9DEC-0599EA079980}"/>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3" name="Footer Placeholder 2">
            <a:extLst>
              <a:ext uri="{FF2B5EF4-FFF2-40B4-BE49-F238E27FC236}">
                <a16:creationId xmlns:a16="http://schemas.microsoft.com/office/drawing/2014/main" id="{96DEA7C0-3242-444C-B926-1F30704B6D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FA2A9B-2D26-4193-B792-197AE99F4D53}"/>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375239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D701-887A-4C40-9F7B-EB1A9838F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0E1CB0-39E5-445E-9E08-A9E10DCD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58B753-BA2B-4654-84AC-E821EA025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8945A3-A930-4F60-984E-69B54D2530D3}"/>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6" name="Footer Placeholder 5">
            <a:extLst>
              <a:ext uri="{FF2B5EF4-FFF2-40B4-BE49-F238E27FC236}">
                <a16:creationId xmlns:a16="http://schemas.microsoft.com/office/drawing/2014/main" id="{57E47E52-5467-43F1-8009-D991BBD33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2D3AAC-90F8-484F-907F-BEEEF774B056}"/>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125358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8A34DB-75E3-4050-BFE0-8B0FF85BE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56C14F-DAB7-48B4-8830-B0285EDAD3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5EA22E-75E6-44F5-B053-7773A34B9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07CE7-E825-4304-8137-B42ABB9B1CCA}" type="datetimeFigureOut">
              <a:rPr lang="en-GB" smtClean="0"/>
              <a:t>28/04/2023</a:t>
            </a:fld>
            <a:endParaRPr lang="en-GB"/>
          </a:p>
        </p:txBody>
      </p:sp>
      <p:sp>
        <p:nvSpPr>
          <p:cNvPr id="5" name="Footer Placeholder 4">
            <a:extLst>
              <a:ext uri="{FF2B5EF4-FFF2-40B4-BE49-F238E27FC236}">
                <a16:creationId xmlns:a16="http://schemas.microsoft.com/office/drawing/2014/main" id="{40E2F645-F6D1-4847-AC5B-E254D80C56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AD66AC-0295-4CFD-B02E-4C61FF26E2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7DCB4-8ED6-48B1-84CA-42609F27BBEF}" type="slidenum">
              <a:rPr lang="en-GB" smtClean="0"/>
              <a:t>‹#›</a:t>
            </a:fld>
            <a:endParaRPr lang="en-GB"/>
          </a:p>
        </p:txBody>
      </p:sp>
    </p:spTree>
    <p:extLst>
      <p:ext uri="{BB962C8B-B14F-4D97-AF65-F5344CB8AC3E}">
        <p14:creationId xmlns:p14="http://schemas.microsoft.com/office/powerpoint/2010/main" val="2705534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hyperlink" Target="https://commons.wikimedia.org/wiki/File:Ruins_at_Hallsands-10.jpg" TargetMode="External"/><Relationship Id="rId3" Type="http://schemas.openxmlformats.org/officeDocument/2006/relationships/image" Target="../media/image5.png"/><Relationship Id="rId7" Type="http://schemas.openxmlformats.org/officeDocument/2006/relationships/hyperlink" Target="https://www.southdevonaonb.org.uk/explore-start-bay/hallsands/#:~:text=Dredging%20and%20damage&amp;text=Extracting%20it%20from%20Start%20Bay,of%201600%20tonnes%20per%20day"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sandsuckersuk.com/post/hallsands-the-first-suction-dredgers" TargetMode="External"/><Relationship Id="rId5" Type="http://schemas.openxmlformats.org/officeDocument/2006/relationships/hyperlink" Target="https://www.bbc.co.uk/devon/content/image_galleries/hallsands_archive_gallery.shtml?2" TargetMode="External"/><Relationship Id="rId4" Type="http://schemas.openxmlformats.org/officeDocument/2006/relationships/hyperlink" Target="https://www.mediastorehouse.com.au/discover-images-by-awl/aerial-view-start-point-lighthouse-headland-20339359.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0396-590D-40E7-9F8E-B4762DB70086}"/>
              </a:ext>
            </a:extLst>
          </p:cNvPr>
          <p:cNvSpPr>
            <a:spLocks noGrp="1"/>
          </p:cNvSpPr>
          <p:nvPr>
            <p:ph type="ctrTitle"/>
          </p:nvPr>
        </p:nvSpPr>
        <p:spPr>
          <a:xfrm rot="2226839">
            <a:off x="387606" y="1321279"/>
            <a:ext cx="7967107" cy="4815840"/>
          </a:xfrm>
        </p:spPr>
        <p:txBody>
          <a:bodyPr>
            <a:prstTxWarp prst="textArchUp">
              <a:avLst>
                <a:gd name="adj" fmla="val 11201579"/>
              </a:avLst>
            </a:prstTxWarp>
          </a:bodyPr>
          <a:lstStyle/>
          <a:p>
            <a:pPr algn="l"/>
            <a:r>
              <a:rPr lang="en-GB" dirty="0">
                <a:solidFill>
                  <a:schemeClr val="accent5">
                    <a:lumMod val="50000"/>
                  </a:schemeClr>
                </a:solidFill>
              </a:rPr>
              <a:t>The Dynamic Coast</a:t>
            </a:r>
            <a:r>
              <a:rPr lang="en-GB" sz="3600" dirty="0">
                <a:solidFill>
                  <a:schemeClr val="accent5">
                    <a:lumMod val="50000"/>
                  </a:schemeClr>
                </a:solidFill>
              </a:rPr>
              <a:t>…..</a:t>
            </a:r>
            <a:endParaRPr lang="en-GB" sz="4800" dirty="0">
              <a:solidFill>
                <a:schemeClr val="accent5">
                  <a:lumMod val="50000"/>
                </a:schemeClr>
              </a:solidFill>
            </a:endParaRPr>
          </a:p>
        </p:txBody>
      </p:sp>
      <p:sp>
        <p:nvSpPr>
          <p:cNvPr id="3" name="Subtitle 2">
            <a:extLst>
              <a:ext uri="{FF2B5EF4-FFF2-40B4-BE49-F238E27FC236}">
                <a16:creationId xmlns:a16="http://schemas.microsoft.com/office/drawing/2014/main" id="{390B27F2-0DA4-416E-91B0-188BA03189C9}"/>
              </a:ext>
            </a:extLst>
          </p:cNvPr>
          <p:cNvSpPr>
            <a:spLocks noGrp="1"/>
          </p:cNvSpPr>
          <p:nvPr>
            <p:ph type="subTitle" idx="1"/>
          </p:nvPr>
        </p:nvSpPr>
        <p:spPr>
          <a:xfrm>
            <a:off x="6036832" y="49481"/>
            <a:ext cx="5927809" cy="637074"/>
          </a:xfrm>
        </p:spPr>
        <p:txBody>
          <a:bodyPr>
            <a:noAutofit/>
          </a:bodyPr>
          <a:lstStyle/>
          <a:p>
            <a:pPr algn="r"/>
            <a:r>
              <a:rPr lang="en-GB" sz="1800" dirty="0">
                <a:solidFill>
                  <a:schemeClr val="accent5">
                    <a:lumMod val="50000"/>
                  </a:schemeClr>
                </a:solidFill>
              </a:rPr>
              <a:t>South West Coastal Monitoring in collaboration with Geography Southwest</a:t>
            </a:r>
          </a:p>
        </p:txBody>
      </p:sp>
      <p:pic>
        <p:nvPicPr>
          <p:cNvPr id="10" name="Picture 9" descr="Logo&#10;&#10;Description automatically generated">
            <a:extLst>
              <a:ext uri="{FF2B5EF4-FFF2-40B4-BE49-F238E27FC236}">
                <a16:creationId xmlns:a16="http://schemas.microsoft.com/office/drawing/2014/main" id="{149F7412-CC63-4102-A493-C52AB9DA08B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22843" y="4665684"/>
            <a:ext cx="2543171" cy="907912"/>
          </a:xfrm>
          <a:prstGeom prst="rect">
            <a:avLst/>
          </a:prstGeom>
        </p:spPr>
      </p:pic>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49883" y="4338587"/>
            <a:ext cx="3565470" cy="1372597"/>
          </a:xfrm>
          <a:prstGeom prst="rect">
            <a:avLst/>
          </a:prstGeom>
        </p:spPr>
      </p:pic>
      <p:sp>
        <p:nvSpPr>
          <p:cNvPr id="9" name="TextBox 8"/>
          <p:cNvSpPr txBox="1"/>
          <p:nvPr/>
        </p:nvSpPr>
        <p:spPr>
          <a:xfrm rot="19805813">
            <a:off x="6530076" y="-37063"/>
            <a:ext cx="5443065" cy="2997696"/>
          </a:xfrm>
          <a:prstGeom prst="rect">
            <a:avLst/>
          </a:prstGeom>
          <a:noFill/>
        </p:spPr>
        <p:txBody>
          <a:bodyPr wrap="square" rtlCol="0">
            <a:prstTxWarp prst="textArchDown">
              <a:avLst>
                <a:gd name="adj" fmla="val 249370"/>
              </a:avLst>
            </a:prstTxWarp>
            <a:spAutoFit/>
          </a:bodyPr>
          <a:lstStyle/>
          <a:p>
            <a:r>
              <a:rPr lang="en-GB" sz="3600" dirty="0">
                <a:solidFill>
                  <a:schemeClr val="accent5">
                    <a:lumMod val="50000"/>
                  </a:schemeClr>
                </a:solidFill>
                <a:latin typeface="+mj-lt"/>
              </a:rPr>
              <a:t>…</a:t>
            </a:r>
            <a:r>
              <a:rPr lang="en-GB" sz="3600" i="1" dirty="0">
                <a:solidFill>
                  <a:schemeClr val="accent5">
                    <a:lumMod val="50000"/>
                  </a:schemeClr>
                </a:solidFill>
                <a:latin typeface="+mj-lt"/>
              </a:rPr>
              <a:t>The ‘lost village’ of Start Bay</a:t>
            </a:r>
          </a:p>
        </p:txBody>
      </p:sp>
      <p:sp>
        <p:nvSpPr>
          <p:cNvPr id="7" name="Rectangle 6"/>
          <p:cNvSpPr/>
          <p:nvPr/>
        </p:nvSpPr>
        <p:spPr>
          <a:xfrm>
            <a:off x="10706100" y="6172200"/>
            <a:ext cx="1342636" cy="641122"/>
          </a:xfrm>
          <a:prstGeom prst="rect">
            <a:avLst/>
          </a:prstGeom>
        </p:spPr>
        <p:txBody>
          <a:bodyPr wrap="square">
            <a:spAutoFit/>
          </a:bodyPr>
          <a:lstStyle/>
          <a:p>
            <a:pPr algn="r"/>
            <a:r>
              <a:rPr lang="en-GB" dirty="0">
                <a:solidFill>
                  <a:schemeClr val="accent5">
                    <a:lumMod val="50000"/>
                  </a:schemeClr>
                </a:solidFill>
              </a:rPr>
              <a:t/>
            </a:r>
            <a:br>
              <a:rPr lang="en-GB" dirty="0">
                <a:solidFill>
                  <a:schemeClr val="accent5">
                    <a:lumMod val="50000"/>
                  </a:schemeClr>
                </a:solidFill>
              </a:rPr>
            </a:br>
            <a:r>
              <a:rPr lang="en-GB" dirty="0">
                <a:solidFill>
                  <a:schemeClr val="accent5">
                    <a:lumMod val="50000"/>
                  </a:schemeClr>
                </a:solidFill>
              </a:rPr>
              <a:t>Ppt. 2 of 4</a:t>
            </a:r>
          </a:p>
        </p:txBody>
      </p:sp>
    </p:spTree>
    <p:extLst>
      <p:ext uri="{BB962C8B-B14F-4D97-AF65-F5344CB8AC3E}">
        <p14:creationId xmlns:p14="http://schemas.microsoft.com/office/powerpoint/2010/main" val="283620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A765-ADF0-4691-A161-42692673EAE0}"/>
              </a:ext>
            </a:extLst>
          </p:cNvPr>
          <p:cNvSpPr>
            <a:spLocks noGrp="1"/>
          </p:cNvSpPr>
          <p:nvPr>
            <p:ph type="title"/>
          </p:nvPr>
        </p:nvSpPr>
        <p:spPr>
          <a:xfrm>
            <a:off x="838200" y="149924"/>
            <a:ext cx="10515600" cy="1325563"/>
          </a:xfrm>
        </p:spPr>
        <p:txBody>
          <a:bodyPr/>
          <a:lstStyle/>
          <a:p>
            <a:r>
              <a:rPr lang="en-US" dirty="0">
                <a:solidFill>
                  <a:schemeClr val="accent5">
                    <a:lumMod val="50000"/>
                  </a:schemeClr>
                </a:solidFill>
              </a:rPr>
              <a:t>What are the lessons of Hallsands?</a:t>
            </a:r>
            <a:endParaRPr lang="en-GB" dirty="0">
              <a:solidFill>
                <a:schemeClr val="accent5">
                  <a:lumMod val="50000"/>
                </a:schemeClr>
              </a:solidFill>
            </a:endParaRPr>
          </a:p>
        </p:txBody>
      </p:sp>
      <p:cxnSp>
        <p:nvCxnSpPr>
          <p:cNvPr id="7" name="Straight Connector 6">
            <a:extLst>
              <a:ext uri="{FF2B5EF4-FFF2-40B4-BE49-F238E27FC236}">
                <a16:creationId xmlns:a16="http://schemas.microsoft.com/office/drawing/2014/main" id="{761588C5-24B8-418D-845F-150983CA0F60}"/>
              </a:ext>
            </a:extLst>
          </p:cNvPr>
          <p:cNvCxnSpPr>
            <a:cxnSpLocks/>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67B70BB9-A213-4523-A321-ACF68C3324E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10" name="Content Placeholder 3">
            <a:extLst>
              <a:ext uri="{FF2B5EF4-FFF2-40B4-BE49-F238E27FC236}">
                <a16:creationId xmlns:a16="http://schemas.microsoft.com/office/drawing/2014/main" id="{A30856CF-2F0F-1BAA-99A9-25BD07476915}"/>
              </a:ext>
            </a:extLst>
          </p:cNvPr>
          <p:cNvSpPr>
            <a:spLocks noGrp="1"/>
          </p:cNvSpPr>
          <p:nvPr>
            <p:ph sz="half" idx="4294967295"/>
          </p:nvPr>
        </p:nvSpPr>
        <p:spPr>
          <a:xfrm>
            <a:off x="580832" y="1736679"/>
            <a:ext cx="5811176" cy="4620654"/>
          </a:xfrm>
          <a:prstGeom prst="rect">
            <a:avLst/>
          </a:prstGeom>
        </p:spPr>
        <p:txBody>
          <a:bodyPr>
            <a:normAutofit/>
          </a:bodyPr>
          <a:lstStyle/>
          <a:p>
            <a:pPr marL="0" indent="0">
              <a:buNone/>
            </a:pPr>
            <a:r>
              <a:rPr lang="en-GB" sz="2000" dirty="0">
                <a:solidFill>
                  <a:schemeClr val="accent1">
                    <a:lumMod val="50000"/>
                  </a:schemeClr>
                </a:solidFill>
              </a:rPr>
              <a:t>There are several lessons from the Hallsands disaster of 1917:</a:t>
            </a:r>
          </a:p>
          <a:p>
            <a:r>
              <a:rPr lang="en-GB" sz="2000" dirty="0">
                <a:solidFill>
                  <a:schemeClr val="accent1">
                    <a:lumMod val="50000"/>
                  </a:schemeClr>
                </a:solidFill>
              </a:rPr>
              <a:t>Coastal processes need to be observed, measured and understood – how is sediment moved along the coast and where does it come from?</a:t>
            </a:r>
            <a:br>
              <a:rPr lang="en-GB" sz="2000" dirty="0">
                <a:solidFill>
                  <a:schemeClr val="accent1">
                    <a:lumMod val="50000"/>
                  </a:schemeClr>
                </a:solidFill>
              </a:rPr>
            </a:br>
            <a:endParaRPr lang="en-GB" sz="2000" dirty="0">
              <a:solidFill>
                <a:schemeClr val="accent1">
                  <a:lumMod val="50000"/>
                </a:schemeClr>
              </a:solidFill>
            </a:endParaRPr>
          </a:p>
          <a:p>
            <a:r>
              <a:rPr lang="en-GB" sz="2000" dirty="0">
                <a:solidFill>
                  <a:schemeClr val="accent1">
                    <a:lumMod val="50000"/>
                  </a:schemeClr>
                </a:solidFill>
              </a:rPr>
              <a:t>Sea level change has in the past (and will in the future) affect coastal processes and landforms.</a:t>
            </a:r>
            <a:br>
              <a:rPr lang="en-GB" sz="2000" dirty="0">
                <a:solidFill>
                  <a:schemeClr val="accent1">
                    <a:lumMod val="50000"/>
                  </a:schemeClr>
                </a:solidFill>
              </a:rPr>
            </a:br>
            <a:endParaRPr lang="en-GB" sz="2000" dirty="0">
              <a:solidFill>
                <a:schemeClr val="accent1">
                  <a:lumMod val="50000"/>
                </a:schemeClr>
              </a:solidFill>
            </a:endParaRPr>
          </a:p>
          <a:p>
            <a:r>
              <a:rPr lang="en-GB" sz="2000" dirty="0">
                <a:solidFill>
                  <a:schemeClr val="accent1">
                    <a:lumMod val="50000"/>
                  </a:schemeClr>
                </a:solidFill>
              </a:rPr>
              <a:t>Peoples’ actions, whether dredging or coastal protection, can have impacts on natural coastal processes. These actions can contribute to disaster!</a:t>
            </a:r>
          </a:p>
          <a:p>
            <a:endParaRPr lang="en-GB" dirty="0"/>
          </a:p>
        </p:txBody>
      </p:sp>
      <p:pic>
        <p:nvPicPr>
          <p:cNvPr id="8" name="Picture 7" descr="A picture containing nature, mountain, rock, house&#10;&#10;Description automatically generated"/>
          <p:cNvPicPr/>
          <p:nvPr/>
        </p:nvPicPr>
        <p:blipFill rotWithShape="1">
          <a:blip r:embed="rId4"/>
          <a:srcRect l="10940" b="11082"/>
          <a:stretch/>
        </p:blipFill>
        <p:spPr>
          <a:xfrm>
            <a:off x="6603022" y="1736679"/>
            <a:ext cx="5104463" cy="3759868"/>
          </a:xfrm>
          <a:prstGeom prst="rect">
            <a:avLst/>
          </a:prstGeom>
        </p:spPr>
      </p:pic>
    </p:spTree>
    <p:extLst>
      <p:ext uri="{BB962C8B-B14F-4D97-AF65-F5344CB8AC3E}">
        <p14:creationId xmlns:p14="http://schemas.microsoft.com/office/powerpoint/2010/main" val="35469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A765-ADF0-4691-A161-42692673EAE0}"/>
              </a:ext>
            </a:extLst>
          </p:cNvPr>
          <p:cNvSpPr>
            <a:spLocks noGrp="1"/>
          </p:cNvSpPr>
          <p:nvPr>
            <p:ph type="title"/>
          </p:nvPr>
        </p:nvSpPr>
        <p:spPr>
          <a:xfrm>
            <a:off x="838200" y="204874"/>
            <a:ext cx="10515600" cy="1325563"/>
          </a:xfrm>
        </p:spPr>
        <p:txBody>
          <a:bodyPr/>
          <a:lstStyle/>
          <a:p>
            <a:r>
              <a:rPr lang="en-GB" dirty="0">
                <a:solidFill>
                  <a:schemeClr val="accent5">
                    <a:lumMod val="50000"/>
                  </a:schemeClr>
                </a:solidFill>
              </a:rPr>
              <a:t>References</a:t>
            </a:r>
          </a:p>
        </p:txBody>
      </p:sp>
      <p:cxnSp>
        <p:nvCxnSpPr>
          <p:cNvPr id="7" name="Straight Connector 6">
            <a:extLst>
              <a:ext uri="{FF2B5EF4-FFF2-40B4-BE49-F238E27FC236}">
                <a16:creationId xmlns:a16="http://schemas.microsoft.com/office/drawing/2014/main" id="{761588C5-24B8-418D-845F-150983CA0F60}"/>
              </a:ext>
            </a:extLst>
          </p:cNvPr>
          <p:cNvCxnSpPr>
            <a:cxnSpLocks/>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8E2FE3E7-4979-44E4-82C7-41460B9C1EA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4" name="TextBox 3">
            <a:extLst>
              <a:ext uri="{FF2B5EF4-FFF2-40B4-BE49-F238E27FC236}">
                <a16:creationId xmlns:a16="http://schemas.microsoft.com/office/drawing/2014/main" id="{5351E774-A983-A3B9-022F-13BE43659F78}"/>
              </a:ext>
            </a:extLst>
          </p:cNvPr>
          <p:cNvSpPr txBox="1"/>
          <p:nvPr/>
        </p:nvSpPr>
        <p:spPr>
          <a:xfrm>
            <a:off x="1019967" y="1955622"/>
            <a:ext cx="10600593" cy="5078313"/>
          </a:xfrm>
          <a:prstGeom prst="rect">
            <a:avLst/>
          </a:prstGeom>
          <a:noFill/>
        </p:spPr>
        <p:txBody>
          <a:bodyPr wrap="square">
            <a:spAutoFit/>
          </a:bodyPr>
          <a:lstStyle/>
          <a:p>
            <a:pPr marL="285750" indent="-285750">
              <a:buFont typeface="Arial" panose="020B0604020202020204" pitchFamily="34" charset="0"/>
              <a:buChar char="•"/>
            </a:pPr>
            <a:r>
              <a:rPr lang="en-GB" sz="1800" dirty="0">
                <a:solidFill>
                  <a:schemeClr val="accent5">
                    <a:lumMod val="50000"/>
                  </a:schemeClr>
                </a:solidFill>
                <a:hlinkClick r:id="rId4"/>
              </a:rPr>
              <a:t>https://www.mediastorehouse.com.au/discover-images-by-awl/aerial-view-start-point-lighthouse-headland-20339359.html</a:t>
            </a:r>
            <a:r>
              <a:rPr lang="en-GB" sz="1800" dirty="0">
                <a:solidFill>
                  <a:schemeClr val="accent5">
                    <a:lumMod val="50000"/>
                  </a:schemeClr>
                </a:solidFill>
              </a:rPr>
              <a:t> </a:t>
            </a:r>
            <a:br>
              <a:rPr lang="en-GB" sz="1800" dirty="0">
                <a:solidFill>
                  <a:schemeClr val="accent5">
                    <a:lumMod val="50000"/>
                  </a:schemeClr>
                </a:solidFill>
              </a:rPr>
            </a:br>
            <a:endParaRPr lang="en-GB" sz="1800" dirty="0">
              <a:solidFill>
                <a:schemeClr val="accent5">
                  <a:lumMod val="50000"/>
                </a:schemeClr>
              </a:solidFill>
            </a:endParaRPr>
          </a:p>
          <a:p>
            <a:pPr marL="285750" indent="-285750">
              <a:buFont typeface="Arial" panose="020B0604020202020204" pitchFamily="34" charset="0"/>
              <a:buChar char="•"/>
            </a:pPr>
            <a:r>
              <a:rPr lang="en-GB" dirty="0">
                <a:solidFill>
                  <a:schemeClr val="accent5">
                    <a:lumMod val="50000"/>
                  </a:schemeClr>
                </a:solidFill>
                <a:hlinkClick r:id="rId5"/>
              </a:rPr>
              <a:t>https://www.bbc.co.uk/devon/content/image_galleries/hallsands_archive_gallery.shtml?2</a:t>
            </a:r>
            <a:r>
              <a:rPr lang="en-GB" dirty="0">
                <a:solidFill>
                  <a:schemeClr val="accent5">
                    <a:lumMod val="50000"/>
                  </a:schemeClr>
                </a:solidFill>
              </a:rPr>
              <a:t> </a:t>
            </a:r>
          </a:p>
          <a:p>
            <a:pPr marL="285750" indent="-285750">
              <a:buFont typeface="Arial" panose="020B0604020202020204" pitchFamily="34" charset="0"/>
              <a:buChar char="•"/>
            </a:pPr>
            <a:endParaRPr lang="en-GB" dirty="0">
              <a:solidFill>
                <a:schemeClr val="accent5">
                  <a:lumMod val="50000"/>
                </a:schemeClr>
              </a:solidFill>
            </a:endParaRPr>
          </a:p>
          <a:p>
            <a:pPr marL="285750" indent="-285750">
              <a:buFont typeface="Arial" panose="020B0604020202020204" pitchFamily="34" charset="0"/>
              <a:buChar char="•"/>
            </a:pPr>
            <a:r>
              <a:rPr lang="en-GB" u="sng" dirty="0">
                <a:hlinkClick r:id="rId6"/>
              </a:rPr>
              <a:t>https://www.sandsuckersuk.com/post/hallsands-the-first-suction-dredgers</a:t>
            </a:r>
            <a:endParaRPr lang="en-GB" u="sng" dirty="0"/>
          </a:p>
          <a:p>
            <a:endParaRPr lang="en-GB" u="sng" dirty="0"/>
          </a:p>
          <a:p>
            <a:pPr marL="285750" indent="-285750">
              <a:buFont typeface="Arial" panose="020B0604020202020204" pitchFamily="34" charset="0"/>
              <a:buChar char="•"/>
            </a:pPr>
            <a:r>
              <a:rPr lang="en-GB" dirty="0">
                <a:solidFill>
                  <a:schemeClr val="accent5">
                    <a:lumMod val="50000"/>
                  </a:schemeClr>
                </a:solidFill>
                <a:hlinkClick r:id="rId7"/>
              </a:rPr>
              <a:t>https://www.southdevonaonb.org.uk/explore-start-bay/hallsands/#:~:text=Dredging%20and%20damage&amp;text=Extracting%20it%20from%20Start%20Bay,of%201600%20tonnes%20per%20day</a:t>
            </a:r>
            <a:r>
              <a:rPr lang="en-GB" dirty="0">
                <a:solidFill>
                  <a:schemeClr val="accent5">
                    <a:lumMod val="50000"/>
                  </a:schemeClr>
                </a:solidFill>
              </a:rPr>
              <a:t>.</a:t>
            </a:r>
            <a:br>
              <a:rPr lang="en-GB" dirty="0">
                <a:solidFill>
                  <a:schemeClr val="accent5">
                    <a:lumMod val="50000"/>
                  </a:schemeClr>
                </a:solidFill>
              </a:rPr>
            </a:br>
            <a:endParaRPr lang="en-GB" dirty="0">
              <a:solidFill>
                <a:schemeClr val="accent5">
                  <a:lumMod val="50000"/>
                </a:schemeClr>
              </a:solidFill>
            </a:endParaRPr>
          </a:p>
          <a:p>
            <a:pPr marL="285750" indent="-285750">
              <a:buFont typeface="Arial" panose="020B0604020202020204" pitchFamily="34" charset="0"/>
              <a:buChar char="•"/>
            </a:pPr>
            <a:r>
              <a:rPr lang="en-GB" dirty="0">
                <a:solidFill>
                  <a:schemeClr val="accent5">
                    <a:lumMod val="50000"/>
                  </a:schemeClr>
                </a:solidFill>
                <a:hlinkClick r:id="rId8"/>
              </a:rPr>
              <a:t>https://</a:t>
            </a:r>
            <a:r>
              <a:rPr lang="en-GB" dirty="0" smtClean="0">
                <a:solidFill>
                  <a:schemeClr val="accent5">
                    <a:lumMod val="50000"/>
                  </a:schemeClr>
                </a:solidFill>
                <a:hlinkClick r:id="rId8"/>
              </a:rPr>
              <a:t>commons.wikimedia.org/wiki/File:Ruins_at_Hallsands-10.jpg</a:t>
            </a:r>
            <a:endParaRPr lang="en-GB" dirty="0" smtClean="0">
              <a:solidFill>
                <a:schemeClr val="accent5">
                  <a:lumMod val="50000"/>
                </a:schemeClr>
              </a:solidFill>
            </a:endParaRPr>
          </a:p>
          <a:p>
            <a:endParaRPr lang="en-GB" dirty="0">
              <a:solidFill>
                <a:schemeClr val="accent5">
                  <a:lumMod val="50000"/>
                </a:schemeClr>
              </a:solidFill>
            </a:endParaRPr>
          </a:p>
          <a:p>
            <a:pPr marL="285750" indent="-285750">
              <a:buFont typeface="Arial" panose="020B0604020202020204" pitchFamily="34" charset="0"/>
              <a:buChar char="•"/>
            </a:pPr>
            <a:r>
              <a:rPr lang="en-GB" dirty="0">
                <a:solidFill>
                  <a:schemeClr val="accent5">
                    <a:lumMod val="50000"/>
                  </a:schemeClr>
                </a:solidFill>
              </a:rPr>
              <a:t>Photos: P0515, P0178, and P0249 are courtesy of Kingsbridge </a:t>
            </a:r>
            <a:r>
              <a:rPr lang="en-GB" dirty="0" err="1">
                <a:solidFill>
                  <a:schemeClr val="accent5">
                    <a:lumMod val="50000"/>
                  </a:schemeClr>
                </a:solidFill>
              </a:rPr>
              <a:t>Cookworthy</a:t>
            </a:r>
            <a:r>
              <a:rPr lang="en-GB" dirty="0">
                <a:solidFill>
                  <a:schemeClr val="accent5">
                    <a:lumMod val="50000"/>
                  </a:schemeClr>
                </a:solidFill>
              </a:rPr>
              <a:t> Museum.</a:t>
            </a:r>
          </a:p>
          <a:p>
            <a:pPr marL="285750" indent="-285750">
              <a:buFont typeface="Arial" panose="020B0604020202020204" pitchFamily="34" charset="0"/>
              <a:buChar char="•"/>
            </a:pPr>
            <a:endParaRPr lang="en-GB" dirty="0">
              <a:solidFill>
                <a:schemeClr val="accent5">
                  <a:lumMod val="50000"/>
                </a:schemeClr>
              </a:solidFill>
            </a:endParaRPr>
          </a:p>
          <a:p>
            <a:pPr marL="285750" indent="-285750">
              <a:buFont typeface="Arial" panose="020B0604020202020204" pitchFamily="34" charset="0"/>
              <a:buChar char="•"/>
            </a:pPr>
            <a:r>
              <a:rPr lang="en-GB" dirty="0">
                <a:solidFill>
                  <a:schemeClr val="accent5">
                    <a:lumMod val="50000"/>
                  </a:schemeClr>
                </a:solidFill>
              </a:rPr>
              <a:t>Some photos are courtesy of South West Coastal Monitoring and Geography Southwest. </a:t>
            </a:r>
          </a:p>
          <a:p>
            <a:pPr marL="285750" indent="-285750">
              <a:buFont typeface="Arial" panose="020B0604020202020204" pitchFamily="34" charset="0"/>
              <a:buChar char="•"/>
            </a:pPr>
            <a:endParaRPr lang="en-GB" dirty="0">
              <a:solidFill>
                <a:schemeClr val="accent5">
                  <a:lumMod val="50000"/>
                </a:schemeClr>
              </a:solidFill>
            </a:endParaRPr>
          </a:p>
          <a:p>
            <a:pPr marL="285750" indent="-285750">
              <a:buFont typeface="Arial" panose="020B0604020202020204" pitchFamily="34" charset="0"/>
              <a:buChar char="•"/>
            </a:pPr>
            <a:endParaRPr lang="en-GB" sz="1800" dirty="0"/>
          </a:p>
        </p:txBody>
      </p:sp>
      <p:sp>
        <p:nvSpPr>
          <p:cNvPr id="6" name="TextBox 5">
            <a:extLst>
              <a:ext uri="{FF2B5EF4-FFF2-40B4-BE49-F238E27FC236}">
                <a16:creationId xmlns:a16="http://schemas.microsoft.com/office/drawing/2014/main" id="{33CC04AC-0620-45B5-9F0E-CCAE99C97D6D}"/>
              </a:ext>
            </a:extLst>
          </p:cNvPr>
          <p:cNvSpPr txBox="1"/>
          <p:nvPr/>
        </p:nvSpPr>
        <p:spPr>
          <a:xfrm>
            <a:off x="1301825" y="1586290"/>
            <a:ext cx="912109" cy="369332"/>
          </a:xfrm>
          <a:prstGeom prst="rect">
            <a:avLst/>
          </a:prstGeom>
          <a:noFill/>
        </p:spPr>
        <p:txBody>
          <a:bodyPr wrap="none" rtlCol="0">
            <a:spAutoFit/>
          </a:bodyPr>
          <a:lstStyle/>
          <a:p>
            <a:r>
              <a:rPr lang="en-GB" dirty="0">
                <a:solidFill>
                  <a:schemeClr val="accent5">
                    <a:lumMod val="50000"/>
                  </a:schemeClr>
                </a:solidFill>
              </a:rPr>
              <a:t>Images:</a:t>
            </a:r>
          </a:p>
        </p:txBody>
      </p:sp>
    </p:spTree>
    <p:extLst>
      <p:ext uri="{BB962C8B-B14F-4D97-AF65-F5344CB8AC3E}">
        <p14:creationId xmlns:p14="http://schemas.microsoft.com/office/powerpoint/2010/main" val="413247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6FEF944-CD3A-4F4A-8DD9-32C9E0B2623D}"/>
              </a:ext>
            </a:extLst>
          </p:cNvPr>
          <p:cNvGrpSpPr/>
          <p:nvPr/>
        </p:nvGrpSpPr>
        <p:grpSpPr>
          <a:xfrm>
            <a:off x="5218046" y="855442"/>
            <a:ext cx="3444239" cy="3922637"/>
            <a:chOff x="5334214" y="786866"/>
            <a:chExt cx="4115945" cy="4446240"/>
          </a:xfrm>
        </p:grpSpPr>
        <p:pic>
          <p:nvPicPr>
            <p:cNvPr id="10" name="Picture 9" descr="Logo&#10;&#10;Description automatically generated">
              <a:extLst>
                <a:ext uri="{FF2B5EF4-FFF2-40B4-BE49-F238E27FC236}">
                  <a16:creationId xmlns:a16="http://schemas.microsoft.com/office/drawing/2014/main" id="{149F7412-CC63-4102-A493-C52AB9DA0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177" y="786866"/>
              <a:ext cx="3253283" cy="1161422"/>
            </a:xfrm>
            <a:prstGeom prst="rect">
              <a:avLst/>
            </a:prstGeom>
          </p:spPr>
        </p:pic>
        <p:sp>
          <p:nvSpPr>
            <p:cNvPr id="13" name="TextBox 12">
              <a:extLst>
                <a:ext uri="{FF2B5EF4-FFF2-40B4-BE49-F238E27FC236}">
                  <a16:creationId xmlns:a16="http://schemas.microsoft.com/office/drawing/2014/main" id="{A19FACD9-EDE9-47D8-B73E-136B1C4209A3}"/>
                </a:ext>
              </a:extLst>
            </p:cNvPr>
            <p:cNvSpPr txBox="1"/>
            <p:nvPr/>
          </p:nvSpPr>
          <p:spPr>
            <a:xfrm>
              <a:off x="5334214" y="2101996"/>
              <a:ext cx="4115945" cy="1501477"/>
            </a:xfrm>
            <a:prstGeom prst="rect">
              <a:avLst/>
            </a:prstGeom>
            <a:noFill/>
          </p:spPr>
          <p:txBody>
            <a:bodyPr wrap="square" rtlCol="0">
              <a:spAutoFit/>
            </a:bodyPr>
            <a:lstStyle/>
            <a:p>
              <a:pPr algn="ctr">
                <a:lnSpc>
                  <a:spcPct val="200000"/>
                </a:lnSpc>
              </a:pPr>
              <a:r>
                <a:rPr lang="en-GB" sz="1400" dirty="0">
                  <a:solidFill>
                    <a:srgbClr val="1D3159"/>
                  </a:solidFill>
                </a:rPr>
                <a:t>www.southwest.coastalmonitoring.org</a:t>
              </a:r>
            </a:p>
            <a:p>
              <a:pPr algn="ctr">
                <a:lnSpc>
                  <a:spcPct val="200000"/>
                </a:lnSpc>
              </a:pPr>
              <a:r>
                <a:rPr lang="en-GB" sz="1400" dirty="0">
                  <a:solidFill>
                    <a:srgbClr val="1D3159"/>
                  </a:solidFill>
                </a:rPr>
                <a:t>coastal.observatory@plymouth.ac.uk</a:t>
              </a:r>
            </a:p>
            <a:p>
              <a:pPr algn="ctr">
                <a:lnSpc>
                  <a:spcPct val="200000"/>
                </a:lnSpc>
              </a:pPr>
              <a:r>
                <a:rPr lang="en-GB" sz="1400" dirty="0">
                  <a:solidFill>
                    <a:srgbClr val="1D3159"/>
                  </a:solidFill>
                </a:rPr>
                <a:t>01752 586155</a:t>
              </a:r>
            </a:p>
          </p:txBody>
        </p:sp>
        <p:pic>
          <p:nvPicPr>
            <p:cNvPr id="15" name="Picture 2">
              <a:extLst>
                <a:ext uri="{FF2B5EF4-FFF2-40B4-BE49-F238E27FC236}">
                  <a16:creationId xmlns:a16="http://schemas.microsoft.com/office/drawing/2014/main" id="{18DCA884-93E9-41A0-BEA9-E6CEF98CB6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21" r="39464" b="12964"/>
            <a:stretch/>
          </p:blipFill>
          <p:spPr bwMode="auto">
            <a:xfrm>
              <a:off x="6049502" y="4802264"/>
              <a:ext cx="235605" cy="430842"/>
            </a:xfrm>
            <a:prstGeom prst="rect">
              <a:avLst/>
            </a:prstGeom>
            <a:solidFill>
              <a:schemeClr val="bg1"/>
            </a:solidFill>
            <a:ln>
              <a:noFill/>
            </a:ln>
            <a:effectLst/>
          </p:spPr>
        </p:pic>
      </p:grpSp>
      <p:pic>
        <p:nvPicPr>
          <p:cNvPr id="2" name="Picture 1">
            <a:extLst>
              <a:ext uri="{FF2B5EF4-FFF2-40B4-BE49-F238E27FC236}">
                <a16:creationId xmlns:a16="http://schemas.microsoft.com/office/drawing/2014/main" id="{5265C22E-9180-2DF8-B462-AB7D85A8397D}"/>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30381" y="452419"/>
            <a:ext cx="4455228" cy="1715127"/>
          </a:xfrm>
          <a:prstGeom prst="rect">
            <a:avLst/>
          </a:prstGeom>
        </p:spPr>
      </p:pic>
      <p:sp>
        <p:nvSpPr>
          <p:cNvPr id="3" name="TextBox 2">
            <a:extLst>
              <a:ext uri="{FF2B5EF4-FFF2-40B4-BE49-F238E27FC236}">
                <a16:creationId xmlns:a16="http://schemas.microsoft.com/office/drawing/2014/main" id="{EC1B525A-1921-7E45-66CB-9F55434FD437}"/>
              </a:ext>
            </a:extLst>
          </p:cNvPr>
          <p:cNvSpPr txBox="1"/>
          <p:nvPr/>
        </p:nvSpPr>
        <p:spPr>
          <a:xfrm>
            <a:off x="8910208" y="2171700"/>
            <a:ext cx="2695575" cy="738664"/>
          </a:xfrm>
          <a:prstGeom prst="rect">
            <a:avLst/>
          </a:prstGeom>
          <a:noFill/>
        </p:spPr>
        <p:txBody>
          <a:bodyPr wrap="square" rtlCol="0">
            <a:spAutoFit/>
          </a:bodyPr>
          <a:lstStyle/>
          <a:p>
            <a:pPr algn="ctr"/>
            <a:r>
              <a:rPr lang="en-US" sz="1400" dirty="0">
                <a:solidFill>
                  <a:srgbClr val="1D3159"/>
                </a:solidFill>
              </a:rPr>
              <a:t>www.geographysouthwest.co.uk</a:t>
            </a:r>
          </a:p>
          <a:p>
            <a:pPr algn="ctr"/>
            <a:endParaRPr lang="en-US" sz="1400" dirty="0">
              <a:solidFill>
                <a:srgbClr val="1D3159"/>
              </a:solidFill>
            </a:endParaRPr>
          </a:p>
          <a:p>
            <a:pPr algn="ctr"/>
            <a:r>
              <a:rPr lang="it-IT" sz="1400" dirty="0">
                <a:solidFill>
                  <a:srgbClr val="1D3159"/>
                </a:solidFill>
              </a:rPr>
              <a:t>rosstrout@aol.com</a:t>
            </a:r>
            <a:endParaRPr lang="en-GB" sz="1400" dirty="0">
              <a:solidFill>
                <a:srgbClr val="1D3159"/>
              </a:solidFill>
            </a:endParaRPr>
          </a:p>
        </p:txBody>
      </p:sp>
      <p:sp>
        <p:nvSpPr>
          <p:cNvPr id="4" name="TextBox 3">
            <a:extLst>
              <a:ext uri="{FF2B5EF4-FFF2-40B4-BE49-F238E27FC236}">
                <a16:creationId xmlns:a16="http://schemas.microsoft.com/office/drawing/2014/main" id="{8D2D8FB4-724F-216D-74D6-79FD8EABAA7B}"/>
              </a:ext>
            </a:extLst>
          </p:cNvPr>
          <p:cNvSpPr txBox="1"/>
          <p:nvPr/>
        </p:nvSpPr>
        <p:spPr>
          <a:xfrm>
            <a:off x="9527540" y="3500518"/>
            <a:ext cx="2185558" cy="307777"/>
          </a:xfrm>
          <a:prstGeom prst="rect">
            <a:avLst/>
          </a:prstGeom>
          <a:noFill/>
        </p:spPr>
        <p:txBody>
          <a:bodyPr wrap="square" rtlCol="0">
            <a:spAutoFit/>
          </a:bodyPr>
          <a:lstStyle/>
          <a:p>
            <a:r>
              <a:rPr lang="en-US" sz="1400" b="1" dirty="0">
                <a:solidFill>
                  <a:srgbClr val="002060"/>
                </a:solidFill>
                <a:effectLst>
                  <a:outerShdw blurRad="38100" dist="38100" dir="2700000" algn="tl">
                    <a:srgbClr val="000000">
                      <a:alpha val="43137"/>
                    </a:srgbClr>
                  </a:outerShdw>
                </a:effectLst>
              </a:rPr>
              <a:t>@geographysw_</a:t>
            </a:r>
            <a:endParaRPr lang="en-GB" sz="1400" b="1" dirty="0">
              <a:solidFill>
                <a:srgbClr val="002060"/>
              </a:solidFill>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CFBBF5C0-6296-1B01-94BA-1CF3322847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266" t="8299" r="56934" b="27911"/>
          <a:stretch/>
        </p:blipFill>
        <p:spPr bwMode="auto">
          <a:xfrm>
            <a:off x="9440672" y="3508826"/>
            <a:ext cx="173736" cy="264525"/>
          </a:xfrm>
          <a:prstGeom prst="rect">
            <a:avLst/>
          </a:prstGeom>
          <a:solidFill>
            <a:schemeClr val="bg1"/>
          </a:solidFill>
          <a:ln>
            <a:noFill/>
          </a:ln>
          <a:effectLst/>
        </p:spPr>
      </p:pic>
      <p:sp>
        <p:nvSpPr>
          <p:cNvPr id="6" name="TextBox 5">
            <a:extLst>
              <a:ext uri="{FF2B5EF4-FFF2-40B4-BE49-F238E27FC236}">
                <a16:creationId xmlns:a16="http://schemas.microsoft.com/office/drawing/2014/main" id="{CC4A327C-FD30-0FC4-0012-D0DC035FA0AD}"/>
              </a:ext>
            </a:extLst>
          </p:cNvPr>
          <p:cNvSpPr txBox="1"/>
          <p:nvPr/>
        </p:nvSpPr>
        <p:spPr>
          <a:xfrm>
            <a:off x="6466518" y="3465574"/>
            <a:ext cx="2185558" cy="307777"/>
          </a:xfrm>
          <a:prstGeom prst="rect">
            <a:avLst/>
          </a:prstGeom>
          <a:noFill/>
        </p:spPr>
        <p:txBody>
          <a:bodyPr wrap="square" rtlCol="0">
            <a:spAutoFit/>
          </a:bodyPr>
          <a:lstStyle/>
          <a:p>
            <a:r>
              <a:rPr lang="en-US" sz="1400" b="1" dirty="0">
                <a:solidFill>
                  <a:srgbClr val="002060"/>
                </a:solidFill>
                <a:effectLst>
                  <a:outerShdw blurRad="38100" dist="38100" dir="2700000" algn="tl">
                    <a:srgbClr val="000000">
                      <a:alpha val="43137"/>
                    </a:srgbClr>
                  </a:outerShdw>
                </a:effectLst>
              </a:rPr>
              <a:t>@OfficialPCO</a:t>
            </a:r>
            <a:endParaRPr lang="en-GB" sz="1400" b="1" dirty="0">
              <a:solidFill>
                <a:srgbClr val="002060"/>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1F3DBDBB-0AF4-0F3A-D9AA-0484FAA2730E}"/>
              </a:ext>
            </a:extLst>
          </p:cNvPr>
          <p:cNvSpPr txBox="1"/>
          <p:nvPr/>
        </p:nvSpPr>
        <p:spPr>
          <a:xfrm>
            <a:off x="5956923" y="3936942"/>
            <a:ext cx="2501971" cy="307777"/>
          </a:xfrm>
          <a:prstGeom prst="rect">
            <a:avLst/>
          </a:prstGeom>
          <a:noFill/>
        </p:spPr>
        <p:txBody>
          <a:bodyPr wrap="square" rtlCol="0">
            <a:spAutoFit/>
          </a:bodyPr>
          <a:lstStyle/>
          <a:p>
            <a:r>
              <a:rPr lang="en-US" sz="1400" b="1" dirty="0">
                <a:solidFill>
                  <a:srgbClr val="002060"/>
                </a:solidFill>
                <a:effectLst>
                  <a:outerShdw blurRad="38100" dist="38100" dir="2700000" algn="tl">
                    <a:srgbClr val="000000">
                      <a:alpha val="43137"/>
                    </a:srgbClr>
                  </a:outerShdw>
                </a:effectLst>
              </a:rPr>
              <a:t>PlymouthCoastalObservatory</a:t>
            </a:r>
            <a:endParaRPr lang="en-GB" sz="1400" b="1" dirty="0">
              <a:solidFill>
                <a:srgbClr val="002060"/>
              </a:solidFill>
              <a:effectLst>
                <a:outerShdw blurRad="38100" dist="38100" dir="2700000" algn="tl">
                  <a:srgbClr val="000000">
                    <a:alpha val="43137"/>
                  </a:srgbClr>
                </a:outerShdw>
              </a:effectLst>
            </a:endParaRPr>
          </a:p>
        </p:txBody>
      </p:sp>
      <p:pic>
        <p:nvPicPr>
          <p:cNvPr id="8" name="Picture 2">
            <a:extLst>
              <a:ext uri="{FF2B5EF4-FFF2-40B4-BE49-F238E27FC236}">
                <a16:creationId xmlns:a16="http://schemas.microsoft.com/office/drawing/2014/main" id="{08AF0BC8-D2F6-ABD7-C159-D4FF1B36D5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82" r="91039" b="25779"/>
          <a:stretch/>
        </p:blipFill>
        <p:spPr bwMode="auto">
          <a:xfrm>
            <a:off x="5835005" y="3903810"/>
            <a:ext cx="178752" cy="307777"/>
          </a:xfrm>
          <a:prstGeom prst="rect">
            <a:avLst/>
          </a:prstGeom>
          <a:solidFill>
            <a:schemeClr val="bg1"/>
          </a:solidFill>
          <a:ln>
            <a:noFill/>
          </a:ln>
          <a:effectLst/>
        </p:spPr>
      </p:pic>
      <p:pic>
        <p:nvPicPr>
          <p:cNvPr id="9" name="Picture 2">
            <a:extLst>
              <a:ext uri="{FF2B5EF4-FFF2-40B4-BE49-F238E27FC236}">
                <a16:creationId xmlns:a16="http://schemas.microsoft.com/office/drawing/2014/main" id="{072156CE-FF47-5420-226B-6A97AEC019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266" t="8299" r="56934" b="27911"/>
          <a:stretch/>
        </p:blipFill>
        <p:spPr bwMode="auto">
          <a:xfrm>
            <a:off x="6379650" y="3479860"/>
            <a:ext cx="173736" cy="264525"/>
          </a:xfrm>
          <a:prstGeom prst="rect">
            <a:avLst/>
          </a:prstGeom>
          <a:solidFill>
            <a:schemeClr val="bg1"/>
          </a:solidFill>
          <a:ln>
            <a:noFill/>
          </a:ln>
          <a:effectLst/>
        </p:spPr>
      </p:pic>
      <p:sp>
        <p:nvSpPr>
          <p:cNvPr id="12" name="TextBox 11">
            <a:extLst>
              <a:ext uri="{FF2B5EF4-FFF2-40B4-BE49-F238E27FC236}">
                <a16:creationId xmlns:a16="http://schemas.microsoft.com/office/drawing/2014/main" id="{C83B25F5-EC6C-E7B0-9375-44E09332019C}"/>
              </a:ext>
            </a:extLst>
          </p:cNvPr>
          <p:cNvSpPr txBox="1"/>
          <p:nvPr/>
        </p:nvSpPr>
        <p:spPr>
          <a:xfrm>
            <a:off x="5956923" y="4451311"/>
            <a:ext cx="2501971" cy="307777"/>
          </a:xfrm>
          <a:prstGeom prst="rect">
            <a:avLst/>
          </a:prstGeom>
          <a:noFill/>
        </p:spPr>
        <p:txBody>
          <a:bodyPr wrap="square" rtlCol="0">
            <a:spAutoFit/>
          </a:bodyPr>
          <a:lstStyle/>
          <a:p>
            <a:r>
              <a:rPr lang="en-US" sz="1400" b="1" dirty="0">
                <a:solidFill>
                  <a:srgbClr val="002060"/>
                </a:solidFill>
                <a:effectLst>
                  <a:outerShdw blurRad="38100" dist="38100" dir="2700000" algn="tl">
                    <a:srgbClr val="000000">
                      <a:alpha val="43137"/>
                    </a:srgbClr>
                  </a:outerShdw>
                </a:effectLst>
              </a:rPr>
              <a:t>Plymouth.Coastal.Observatory</a:t>
            </a:r>
            <a:endParaRPr lang="en-GB" sz="1400" b="1" dirty="0">
              <a:solidFill>
                <a:srgbClr val="002060"/>
              </a:solidFill>
              <a:effectLst>
                <a:outerShdw blurRad="38100" dist="38100" dir="2700000" algn="tl">
                  <a:srgbClr val="000000">
                    <a:alpha val="43137"/>
                  </a:srgbClr>
                </a:outerShdw>
              </a:effectLst>
            </a:endParaRPr>
          </a:p>
        </p:txBody>
      </p:sp>
      <p:sp>
        <p:nvSpPr>
          <p:cNvPr id="17" name="TextBox 16"/>
          <p:cNvSpPr txBox="1"/>
          <p:nvPr/>
        </p:nvSpPr>
        <p:spPr>
          <a:xfrm>
            <a:off x="9300503" y="3936942"/>
            <a:ext cx="2501971" cy="307777"/>
          </a:xfrm>
          <a:prstGeom prst="rect">
            <a:avLst/>
          </a:prstGeom>
          <a:noFill/>
        </p:spPr>
        <p:txBody>
          <a:bodyPr wrap="square" rtlCol="0">
            <a:spAutoFit/>
          </a:bodyPr>
          <a:lstStyle/>
          <a:p>
            <a:r>
              <a:rPr lang="en-US" sz="1400" b="1" dirty="0" err="1" smtClean="0">
                <a:solidFill>
                  <a:srgbClr val="002060"/>
                </a:solidFill>
                <a:effectLst>
                  <a:outerShdw blurRad="38100" dist="38100" dir="2700000" algn="tl">
                    <a:srgbClr val="000000">
                      <a:alpha val="43137"/>
                    </a:srgbClr>
                  </a:outerShdw>
                </a:effectLst>
              </a:rPr>
              <a:t>Geographysouthwest</a:t>
            </a:r>
            <a:endParaRPr lang="en-GB" sz="1400" b="1" dirty="0">
              <a:solidFill>
                <a:srgbClr val="002060"/>
              </a:solidFill>
              <a:effectLst>
                <a:outerShdw blurRad="38100" dist="38100" dir="2700000" algn="tl">
                  <a:srgbClr val="000000">
                    <a:alpha val="43137"/>
                  </a:srgbClr>
                </a:outerShdw>
              </a:effectLst>
            </a:endParaRPr>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082" r="91039" b="25779"/>
          <a:stretch>
            <a:fillRect/>
          </a:stretch>
        </p:blipFill>
        <p:spPr bwMode="auto">
          <a:xfrm>
            <a:off x="9165711" y="3903810"/>
            <a:ext cx="178752" cy="307777"/>
          </a:xfrm>
          <a:prstGeom prst="rect">
            <a:avLst/>
          </a:prstGeom>
          <a:solidFill>
            <a:schemeClr val="bg1"/>
          </a:solidFill>
          <a:ln>
            <a:noFill/>
          </a:ln>
          <a:effectLst/>
        </p:spPr>
      </p:pic>
      <p:pic>
        <p:nvPicPr>
          <p:cNvPr id="1026" name="Picture 2" descr="Home - Geography South West"/>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669386" y="4304880"/>
            <a:ext cx="1177217" cy="115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473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A765-ADF0-4691-A161-42692673EAE0}"/>
              </a:ext>
            </a:extLst>
          </p:cNvPr>
          <p:cNvSpPr>
            <a:spLocks noGrp="1"/>
          </p:cNvSpPr>
          <p:nvPr>
            <p:ph type="title"/>
          </p:nvPr>
        </p:nvSpPr>
        <p:spPr>
          <a:xfrm>
            <a:off x="838200" y="149924"/>
            <a:ext cx="10515600" cy="1325563"/>
          </a:xfrm>
        </p:spPr>
        <p:txBody>
          <a:bodyPr/>
          <a:lstStyle/>
          <a:p>
            <a:r>
              <a:rPr lang="en-US" dirty="0">
                <a:solidFill>
                  <a:schemeClr val="accent5">
                    <a:lumMod val="50000"/>
                  </a:schemeClr>
                </a:solidFill>
              </a:rPr>
              <a:t>Where is Hallsands?</a:t>
            </a:r>
            <a:endParaRPr lang="en-GB" dirty="0">
              <a:solidFill>
                <a:schemeClr val="accent5">
                  <a:lumMod val="50000"/>
                </a:schemeClr>
              </a:solidFill>
            </a:endParaRPr>
          </a:p>
        </p:txBody>
      </p:sp>
      <p:cxnSp>
        <p:nvCxnSpPr>
          <p:cNvPr id="7" name="Straight Connector 6">
            <a:extLst>
              <a:ext uri="{FF2B5EF4-FFF2-40B4-BE49-F238E27FC236}">
                <a16:creationId xmlns:a16="http://schemas.microsoft.com/office/drawing/2014/main" id="{761588C5-24B8-418D-845F-150983CA0F60}"/>
              </a:ext>
            </a:extLst>
          </p:cNvPr>
          <p:cNvCxnSpPr>
            <a:cxnSpLocks/>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67B70BB9-A213-4523-A321-ACF68C3324E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pic>
        <p:nvPicPr>
          <p:cNvPr id="4" name="Content Placeholder 3" descr="Map&#10;&#10;Description automatically generated">
            <a:extLst>
              <a:ext uri="{FF2B5EF4-FFF2-40B4-BE49-F238E27FC236}">
                <a16:creationId xmlns:a16="http://schemas.microsoft.com/office/drawing/2014/main" id="{09DBE2D0-F522-601A-0517-47FC92C5CC3F}"/>
              </a:ext>
            </a:extLst>
          </p:cNvPr>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1482374" y="1738611"/>
            <a:ext cx="3453609" cy="4884639"/>
          </a:xfrm>
          <a:prstGeom prst="rect">
            <a:avLst/>
          </a:prstGeom>
        </p:spPr>
      </p:pic>
      <p:pic>
        <p:nvPicPr>
          <p:cNvPr id="6" name="Picture 5" descr="Aerial view of Start Point lighthouse and headland (Photos Framed,  Prints,...) #20339359">
            <a:extLst>
              <a:ext uri="{FF2B5EF4-FFF2-40B4-BE49-F238E27FC236}">
                <a16:creationId xmlns:a16="http://schemas.microsoft.com/office/drawing/2014/main" id="{1152D0C7-0DA8-0249-1419-BBE391BDE6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9958" y="3312298"/>
            <a:ext cx="4770865" cy="31805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947ADCE-2CF6-26BC-4352-BB8B2D186CF5}"/>
              </a:ext>
            </a:extLst>
          </p:cNvPr>
          <p:cNvSpPr txBox="1"/>
          <p:nvPr/>
        </p:nvSpPr>
        <p:spPr>
          <a:xfrm>
            <a:off x="5255080" y="2040918"/>
            <a:ext cx="4935743" cy="64633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1D3159"/>
                </a:solidFill>
                <a:effectLst/>
                <a:uLnTx/>
                <a:uFillTx/>
                <a:latin typeface="Calibri" panose="020F0502020204030204"/>
                <a:ea typeface="+mn-ea"/>
                <a:cs typeface="+mn-cs"/>
              </a:rPr>
              <a:t>Hallsands is located at the southern end of Start Bay on the south coast of Devon, UK.</a:t>
            </a:r>
          </a:p>
        </p:txBody>
      </p:sp>
      <p:cxnSp>
        <p:nvCxnSpPr>
          <p:cNvPr id="11" name="Straight Arrow Connector 10">
            <a:extLst>
              <a:ext uri="{FF2B5EF4-FFF2-40B4-BE49-F238E27FC236}">
                <a16:creationId xmlns:a16="http://schemas.microsoft.com/office/drawing/2014/main" id="{E5F754F6-3F5A-9B59-E9AB-15DC7AD70E5D}"/>
              </a:ext>
            </a:extLst>
          </p:cNvPr>
          <p:cNvCxnSpPr>
            <a:cxnSpLocks/>
          </p:cNvCxnSpPr>
          <p:nvPr/>
        </p:nvCxnSpPr>
        <p:spPr>
          <a:xfrm>
            <a:off x="8029595" y="2815229"/>
            <a:ext cx="800100" cy="10477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394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A765-ADF0-4691-A161-42692673EAE0}"/>
              </a:ext>
            </a:extLst>
          </p:cNvPr>
          <p:cNvSpPr>
            <a:spLocks noGrp="1"/>
          </p:cNvSpPr>
          <p:nvPr>
            <p:ph type="title"/>
          </p:nvPr>
        </p:nvSpPr>
        <p:spPr>
          <a:xfrm>
            <a:off x="838200" y="149924"/>
            <a:ext cx="10515600" cy="1325563"/>
          </a:xfrm>
        </p:spPr>
        <p:txBody>
          <a:bodyPr/>
          <a:lstStyle/>
          <a:p>
            <a:r>
              <a:rPr lang="en-US" dirty="0">
                <a:solidFill>
                  <a:schemeClr val="accent5">
                    <a:lumMod val="50000"/>
                  </a:schemeClr>
                </a:solidFill>
              </a:rPr>
              <a:t>Hallsands today</a:t>
            </a:r>
            <a:endParaRPr lang="en-GB" dirty="0">
              <a:solidFill>
                <a:schemeClr val="accent5">
                  <a:lumMod val="50000"/>
                </a:schemeClr>
              </a:solidFill>
            </a:endParaRPr>
          </a:p>
        </p:txBody>
      </p:sp>
      <p:cxnSp>
        <p:nvCxnSpPr>
          <p:cNvPr id="7" name="Straight Connector 6">
            <a:extLst>
              <a:ext uri="{FF2B5EF4-FFF2-40B4-BE49-F238E27FC236}">
                <a16:creationId xmlns:a16="http://schemas.microsoft.com/office/drawing/2014/main" id="{761588C5-24B8-418D-845F-150983CA0F60}"/>
              </a:ext>
            </a:extLst>
          </p:cNvPr>
          <p:cNvCxnSpPr>
            <a:cxnSpLocks/>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67B70BB9-A213-4523-A321-ACF68C3324E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pic>
        <p:nvPicPr>
          <p:cNvPr id="3" name="Content Placeholder 10">
            <a:extLst>
              <a:ext uri="{FF2B5EF4-FFF2-40B4-BE49-F238E27FC236}">
                <a16:creationId xmlns:a16="http://schemas.microsoft.com/office/drawing/2014/main" id="{31895550-D1BF-7E6C-5C5C-819746ECD709}"/>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rot="10800000">
            <a:off x="1284321" y="2140933"/>
            <a:ext cx="4811679" cy="3606724"/>
          </a:xfrm>
          <a:ln>
            <a:solidFill>
              <a:schemeClr val="tx1"/>
            </a:solidFill>
          </a:ln>
        </p:spPr>
      </p:pic>
      <p:sp>
        <p:nvSpPr>
          <p:cNvPr id="6" name="TextBox 5">
            <a:extLst>
              <a:ext uri="{FF2B5EF4-FFF2-40B4-BE49-F238E27FC236}">
                <a16:creationId xmlns:a16="http://schemas.microsoft.com/office/drawing/2014/main" id="{9BD9DC5B-B6C3-250B-59BA-F24249B592AD}"/>
              </a:ext>
            </a:extLst>
          </p:cNvPr>
          <p:cNvSpPr txBox="1"/>
          <p:nvPr/>
        </p:nvSpPr>
        <p:spPr>
          <a:xfrm>
            <a:off x="6172202" y="1849266"/>
            <a:ext cx="5181598" cy="4401205"/>
          </a:xfrm>
          <a:prstGeom prst="rect">
            <a:avLst/>
          </a:prstGeom>
          <a:noFill/>
        </p:spPr>
        <p:txBody>
          <a:bodyPr wrap="square">
            <a:spAutoFit/>
          </a:bodyPr>
          <a:lstStyle/>
          <a:p>
            <a:pPr marL="285750" indent="-285750">
              <a:buFont typeface="Arial" panose="020B0604020202020204" pitchFamily="34" charset="0"/>
              <a:buChar char="•"/>
            </a:pPr>
            <a:r>
              <a:rPr lang="en-GB" sz="2000" dirty="0">
                <a:solidFill>
                  <a:srgbClr val="1D3159"/>
                </a:solidFill>
              </a:rPr>
              <a:t>This photo is looking northwards across Start Bay towards Slapton Sands</a:t>
            </a:r>
            <a:br>
              <a:rPr lang="en-GB" sz="2000" dirty="0">
                <a:solidFill>
                  <a:srgbClr val="1D3159"/>
                </a:solidFill>
              </a:rPr>
            </a:br>
            <a:endParaRPr lang="en-GB" sz="2000" dirty="0">
              <a:solidFill>
                <a:srgbClr val="1D3159"/>
              </a:solidFill>
            </a:endParaRPr>
          </a:p>
          <a:p>
            <a:pPr marL="285750" indent="-285750">
              <a:buFont typeface="Arial" panose="020B0604020202020204" pitchFamily="34" charset="0"/>
              <a:buChar char="•"/>
            </a:pPr>
            <a:r>
              <a:rPr lang="en-GB" sz="2000" dirty="0">
                <a:solidFill>
                  <a:srgbClr val="1D3159"/>
                </a:solidFill>
              </a:rPr>
              <a:t>Today the village of Hallsands is a cluster of houses located on the clifftop overlooking the sea. </a:t>
            </a:r>
            <a:br>
              <a:rPr lang="en-GB" sz="2000" dirty="0">
                <a:solidFill>
                  <a:srgbClr val="1D3159"/>
                </a:solidFill>
              </a:rPr>
            </a:br>
            <a:endParaRPr lang="en-GB" sz="2000" dirty="0">
              <a:solidFill>
                <a:srgbClr val="1D3159"/>
              </a:solidFill>
            </a:endParaRPr>
          </a:p>
          <a:p>
            <a:pPr marL="285750" indent="-285750">
              <a:buFont typeface="Arial" panose="020B0604020202020204" pitchFamily="34" charset="0"/>
              <a:buChar char="•"/>
            </a:pPr>
            <a:r>
              <a:rPr lang="en-GB" sz="2000" dirty="0">
                <a:solidFill>
                  <a:srgbClr val="1D3159"/>
                </a:solidFill>
              </a:rPr>
              <a:t>But, in the past, the original fishing village was located on a rocky ledge at the foot of the cliff.</a:t>
            </a:r>
            <a:br>
              <a:rPr lang="en-GB" sz="2000" dirty="0">
                <a:solidFill>
                  <a:srgbClr val="1D3159"/>
                </a:solidFill>
              </a:rPr>
            </a:br>
            <a:endParaRPr lang="en-GB" sz="2000" dirty="0">
              <a:solidFill>
                <a:srgbClr val="1D3159"/>
              </a:solidFill>
            </a:endParaRPr>
          </a:p>
          <a:p>
            <a:pPr marL="285750" indent="-285750">
              <a:buFont typeface="Arial" panose="020B0604020202020204" pitchFamily="34" charset="0"/>
              <a:buChar char="•"/>
            </a:pPr>
            <a:r>
              <a:rPr lang="en-GB" sz="2000" dirty="0">
                <a:solidFill>
                  <a:srgbClr val="1D3159"/>
                </a:solidFill>
              </a:rPr>
              <a:t>Today all that remains of the old village is a collection of partly destroyed houses and a broken access road.</a:t>
            </a:r>
          </a:p>
        </p:txBody>
      </p:sp>
    </p:spTree>
    <p:extLst>
      <p:ext uri="{BB962C8B-B14F-4D97-AF65-F5344CB8AC3E}">
        <p14:creationId xmlns:p14="http://schemas.microsoft.com/office/powerpoint/2010/main" val="1998259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A765-ADF0-4691-A161-42692673EAE0}"/>
              </a:ext>
            </a:extLst>
          </p:cNvPr>
          <p:cNvSpPr>
            <a:spLocks noGrp="1"/>
          </p:cNvSpPr>
          <p:nvPr>
            <p:ph type="title"/>
          </p:nvPr>
        </p:nvSpPr>
        <p:spPr>
          <a:xfrm>
            <a:off x="838200" y="149924"/>
            <a:ext cx="10515600" cy="1325563"/>
          </a:xfrm>
        </p:spPr>
        <p:txBody>
          <a:bodyPr/>
          <a:lstStyle/>
          <a:p>
            <a:r>
              <a:rPr lang="en-US" dirty="0">
                <a:solidFill>
                  <a:schemeClr val="accent5">
                    <a:lumMod val="50000"/>
                  </a:schemeClr>
                </a:solidFill>
              </a:rPr>
              <a:t>The ‘lost’ village of Hallsands</a:t>
            </a:r>
            <a:endParaRPr lang="en-GB" dirty="0">
              <a:solidFill>
                <a:schemeClr val="accent5">
                  <a:lumMod val="50000"/>
                </a:schemeClr>
              </a:solidFill>
            </a:endParaRPr>
          </a:p>
        </p:txBody>
      </p:sp>
      <p:cxnSp>
        <p:nvCxnSpPr>
          <p:cNvPr id="7" name="Straight Connector 6">
            <a:extLst>
              <a:ext uri="{FF2B5EF4-FFF2-40B4-BE49-F238E27FC236}">
                <a16:creationId xmlns:a16="http://schemas.microsoft.com/office/drawing/2014/main" id="{761588C5-24B8-418D-845F-150983CA0F60}"/>
              </a:ext>
            </a:extLst>
          </p:cNvPr>
          <p:cNvCxnSpPr>
            <a:cxnSpLocks/>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67B70BB9-A213-4523-A321-ACF68C3324E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10" name="Content Placeholder 3">
            <a:extLst>
              <a:ext uri="{FF2B5EF4-FFF2-40B4-BE49-F238E27FC236}">
                <a16:creationId xmlns:a16="http://schemas.microsoft.com/office/drawing/2014/main" id="{A30856CF-2F0F-1BAA-99A9-25BD07476915}"/>
              </a:ext>
            </a:extLst>
          </p:cNvPr>
          <p:cNvSpPr>
            <a:spLocks noGrp="1"/>
          </p:cNvSpPr>
          <p:nvPr>
            <p:ph sz="half" idx="4294967295"/>
          </p:nvPr>
        </p:nvSpPr>
        <p:spPr>
          <a:xfrm>
            <a:off x="940837" y="2078432"/>
            <a:ext cx="5284494" cy="4779568"/>
          </a:xfrm>
          <a:prstGeom prst="rect">
            <a:avLst/>
          </a:prstGeom>
        </p:spPr>
        <p:txBody>
          <a:bodyPr>
            <a:normAutofit/>
          </a:bodyPr>
          <a:lstStyle/>
          <a:p>
            <a:r>
              <a:rPr lang="en-GB" sz="2000" dirty="0">
                <a:solidFill>
                  <a:srgbClr val="1D3159"/>
                </a:solidFill>
              </a:rPr>
              <a:t>The photo shows all that remains of the original fishing village of Hallsands, perched on a rocky ledge at the foot of the cliffs.</a:t>
            </a:r>
            <a:br>
              <a:rPr lang="en-GB" sz="2000" dirty="0">
                <a:solidFill>
                  <a:srgbClr val="1D3159"/>
                </a:solidFill>
              </a:rPr>
            </a:br>
            <a:endParaRPr lang="en-GB" sz="2000" dirty="0">
              <a:solidFill>
                <a:srgbClr val="1D3159"/>
              </a:solidFill>
            </a:endParaRPr>
          </a:p>
          <a:p>
            <a:r>
              <a:rPr lang="en-GB" sz="2000" dirty="0">
                <a:solidFill>
                  <a:srgbClr val="1D3159"/>
                </a:solidFill>
              </a:rPr>
              <a:t>In the foreground towards the bottom of the photo you can see the remains of an access road.</a:t>
            </a:r>
            <a:br>
              <a:rPr lang="en-GB" sz="2000" dirty="0">
                <a:solidFill>
                  <a:srgbClr val="1D3159"/>
                </a:solidFill>
              </a:rPr>
            </a:br>
            <a:endParaRPr lang="en-GB" sz="2000" dirty="0">
              <a:solidFill>
                <a:srgbClr val="1D3159"/>
              </a:solidFill>
            </a:endParaRPr>
          </a:p>
          <a:p>
            <a:r>
              <a:rPr lang="en-GB" sz="2000" dirty="0">
                <a:solidFill>
                  <a:srgbClr val="1D3159"/>
                </a:solidFill>
              </a:rPr>
              <a:t>The house in the photo is the only one to have survived largely intact after the disaster that swept away most the dwellings in January 1917.</a:t>
            </a:r>
          </a:p>
          <a:p>
            <a:endParaRPr lang="en-GB" dirty="0"/>
          </a:p>
        </p:txBody>
      </p:sp>
      <p:pic>
        <p:nvPicPr>
          <p:cNvPr id="3" name="Content Placeholder 5">
            <a:extLst>
              <a:ext uri="{FF2B5EF4-FFF2-40B4-BE49-F238E27FC236}">
                <a16:creationId xmlns:a16="http://schemas.microsoft.com/office/drawing/2014/main" id="{3E0CA7B5-9748-33C9-4B08-A4253A2D7749}"/>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rot="10800000">
            <a:off x="6330564" y="1955709"/>
            <a:ext cx="5519057" cy="4136958"/>
          </a:xfrm>
          <a:ln>
            <a:solidFill>
              <a:schemeClr val="tx1"/>
            </a:solidFill>
          </a:ln>
        </p:spPr>
      </p:pic>
    </p:spTree>
    <p:extLst>
      <p:ext uri="{BB962C8B-B14F-4D97-AF65-F5344CB8AC3E}">
        <p14:creationId xmlns:p14="http://schemas.microsoft.com/office/powerpoint/2010/main" val="161236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A765-ADF0-4691-A161-42692673EAE0}"/>
              </a:ext>
            </a:extLst>
          </p:cNvPr>
          <p:cNvSpPr>
            <a:spLocks noGrp="1"/>
          </p:cNvSpPr>
          <p:nvPr>
            <p:ph type="title"/>
          </p:nvPr>
        </p:nvSpPr>
        <p:spPr>
          <a:xfrm>
            <a:off x="838200" y="149924"/>
            <a:ext cx="10515600" cy="1325563"/>
          </a:xfrm>
        </p:spPr>
        <p:txBody>
          <a:bodyPr/>
          <a:lstStyle/>
          <a:p>
            <a:r>
              <a:rPr lang="en-US" dirty="0">
                <a:solidFill>
                  <a:schemeClr val="accent5">
                    <a:lumMod val="50000"/>
                  </a:schemeClr>
                </a:solidFill>
              </a:rPr>
              <a:t>Historical Hallsands</a:t>
            </a:r>
            <a:endParaRPr lang="en-GB" dirty="0">
              <a:solidFill>
                <a:schemeClr val="accent5">
                  <a:lumMod val="50000"/>
                </a:schemeClr>
              </a:solidFill>
            </a:endParaRPr>
          </a:p>
        </p:txBody>
      </p:sp>
      <p:cxnSp>
        <p:nvCxnSpPr>
          <p:cNvPr id="7" name="Straight Connector 6">
            <a:extLst>
              <a:ext uri="{FF2B5EF4-FFF2-40B4-BE49-F238E27FC236}">
                <a16:creationId xmlns:a16="http://schemas.microsoft.com/office/drawing/2014/main" id="{761588C5-24B8-418D-845F-150983CA0F60}"/>
              </a:ext>
            </a:extLst>
          </p:cNvPr>
          <p:cNvCxnSpPr>
            <a:cxnSpLocks/>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67B70BB9-A213-4523-A321-ACF68C3324E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pic>
        <p:nvPicPr>
          <p:cNvPr id="3" name="Content Placeholder 5">
            <a:extLst>
              <a:ext uri="{FF2B5EF4-FFF2-40B4-BE49-F238E27FC236}">
                <a16:creationId xmlns:a16="http://schemas.microsoft.com/office/drawing/2014/main" id="{0825DE6B-13DE-F0CC-67B6-A0908CFD87D0}"/>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t="12745"/>
          <a:stretch/>
        </p:blipFill>
        <p:spPr>
          <a:xfrm rot="10800000">
            <a:off x="838200" y="2059290"/>
            <a:ext cx="5181600" cy="3389010"/>
          </a:xfrm>
          <a:prstGeom prst="rect">
            <a:avLst/>
          </a:prstGeom>
          <a:ln>
            <a:solidFill>
              <a:schemeClr val="tx1"/>
            </a:solidFill>
          </a:ln>
        </p:spPr>
      </p:pic>
      <p:sp>
        <p:nvSpPr>
          <p:cNvPr id="6" name="TextBox 5">
            <a:extLst>
              <a:ext uri="{FF2B5EF4-FFF2-40B4-BE49-F238E27FC236}">
                <a16:creationId xmlns:a16="http://schemas.microsoft.com/office/drawing/2014/main" id="{5814D20F-CC03-0C0A-3C00-97A0512A9432}"/>
              </a:ext>
            </a:extLst>
          </p:cNvPr>
          <p:cNvSpPr txBox="1"/>
          <p:nvPr/>
        </p:nvSpPr>
        <p:spPr>
          <a:xfrm>
            <a:off x="6172202" y="1945900"/>
            <a:ext cx="5592147" cy="4093428"/>
          </a:xfrm>
          <a:prstGeom prst="rect">
            <a:avLst/>
          </a:prstGeom>
          <a:noFill/>
        </p:spPr>
        <p:txBody>
          <a:bodyPr wrap="square">
            <a:spAutoFit/>
          </a:bodyPr>
          <a:lstStyle/>
          <a:p>
            <a:pPr marL="342900" indent="-342900">
              <a:buFont typeface="Arial" panose="020B0604020202020204" pitchFamily="34" charset="0"/>
              <a:buChar char="•"/>
            </a:pPr>
            <a:r>
              <a:rPr lang="en-GB" sz="2000" dirty="0">
                <a:solidFill>
                  <a:srgbClr val="1D3159"/>
                </a:solidFill>
              </a:rPr>
              <a:t>The image alongside shows a busy scene with fishermen attending their nets in 1865. Notice the smoking chimneys, probably burning coal for cooking and heating the homes.</a:t>
            </a:r>
            <a:br>
              <a:rPr lang="en-GB" sz="2000" dirty="0">
                <a:solidFill>
                  <a:srgbClr val="1D3159"/>
                </a:solidFill>
              </a:rPr>
            </a:br>
            <a:endParaRPr lang="en-GB" sz="2000" dirty="0">
              <a:solidFill>
                <a:srgbClr val="1D3159"/>
              </a:solidFill>
            </a:endParaRPr>
          </a:p>
          <a:p>
            <a:pPr marL="342900" indent="-342900">
              <a:buFont typeface="Arial" panose="020B0604020202020204" pitchFamily="34" charset="0"/>
              <a:buChar char="•"/>
            </a:pPr>
            <a:r>
              <a:rPr lang="en-GB" sz="2000" dirty="0">
                <a:solidFill>
                  <a:srgbClr val="1D3159"/>
                </a:solidFill>
              </a:rPr>
              <a:t>The village of Hallsands was a thriving fishing village specialising in catching shellfish. You can see the special crab pots in the bottom right of the image.</a:t>
            </a:r>
            <a:br>
              <a:rPr lang="en-GB" sz="2000" dirty="0">
                <a:solidFill>
                  <a:srgbClr val="1D3159"/>
                </a:solidFill>
              </a:rPr>
            </a:br>
            <a:endParaRPr lang="en-GB" sz="2000" dirty="0">
              <a:solidFill>
                <a:srgbClr val="1D3159"/>
              </a:solidFill>
            </a:endParaRPr>
          </a:p>
          <a:p>
            <a:pPr marL="342900" indent="-342900">
              <a:buFont typeface="Arial" panose="020B0604020202020204" pitchFamily="34" charset="0"/>
              <a:buChar char="•"/>
            </a:pPr>
            <a:r>
              <a:rPr lang="en-GB" sz="2000" dirty="0">
                <a:solidFill>
                  <a:srgbClr val="1D3159"/>
                </a:solidFill>
              </a:rPr>
              <a:t>The fishermen’s houses were constructed on a rocky ledge perched above the broad shingle beach. </a:t>
            </a:r>
          </a:p>
        </p:txBody>
      </p:sp>
      <p:sp>
        <p:nvSpPr>
          <p:cNvPr id="8" name="TextBox 7">
            <a:extLst>
              <a:ext uri="{FF2B5EF4-FFF2-40B4-BE49-F238E27FC236}">
                <a16:creationId xmlns:a16="http://schemas.microsoft.com/office/drawing/2014/main" id="{0D77DC1E-3757-3B22-59D5-200B68855996}"/>
              </a:ext>
            </a:extLst>
          </p:cNvPr>
          <p:cNvSpPr txBox="1"/>
          <p:nvPr/>
        </p:nvSpPr>
        <p:spPr>
          <a:xfrm>
            <a:off x="1298113" y="5524500"/>
            <a:ext cx="3873689" cy="369332"/>
          </a:xfrm>
          <a:prstGeom prst="rect">
            <a:avLst/>
          </a:prstGeom>
          <a:noFill/>
        </p:spPr>
        <p:txBody>
          <a:bodyPr wrap="none" rtlCol="0">
            <a:spAutoFit/>
          </a:bodyPr>
          <a:lstStyle/>
          <a:p>
            <a:r>
              <a:rPr lang="en-GB" i="1" dirty="0">
                <a:solidFill>
                  <a:srgbClr val="1D3159"/>
                </a:solidFill>
              </a:rPr>
              <a:t>(Image by kind permission of Paul Way)</a:t>
            </a:r>
          </a:p>
        </p:txBody>
      </p:sp>
    </p:spTree>
    <p:extLst>
      <p:ext uri="{BB962C8B-B14F-4D97-AF65-F5344CB8AC3E}">
        <p14:creationId xmlns:p14="http://schemas.microsoft.com/office/powerpoint/2010/main" val="241517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A765-ADF0-4691-A161-42692673EAE0}"/>
              </a:ext>
            </a:extLst>
          </p:cNvPr>
          <p:cNvSpPr>
            <a:spLocks noGrp="1"/>
          </p:cNvSpPr>
          <p:nvPr>
            <p:ph type="title"/>
          </p:nvPr>
        </p:nvSpPr>
        <p:spPr>
          <a:xfrm>
            <a:off x="838200" y="149924"/>
            <a:ext cx="10515600" cy="1325563"/>
          </a:xfrm>
        </p:spPr>
        <p:txBody>
          <a:bodyPr/>
          <a:lstStyle/>
          <a:p>
            <a:r>
              <a:rPr lang="en-US" dirty="0">
                <a:solidFill>
                  <a:schemeClr val="accent5">
                    <a:lumMod val="50000"/>
                  </a:schemeClr>
                </a:solidFill>
              </a:rPr>
              <a:t>Why was the site chosen for the village?</a:t>
            </a:r>
            <a:endParaRPr lang="en-GB" dirty="0">
              <a:solidFill>
                <a:schemeClr val="accent5">
                  <a:lumMod val="50000"/>
                </a:schemeClr>
              </a:solidFill>
            </a:endParaRPr>
          </a:p>
        </p:txBody>
      </p:sp>
      <p:cxnSp>
        <p:nvCxnSpPr>
          <p:cNvPr id="7" name="Straight Connector 6">
            <a:extLst>
              <a:ext uri="{FF2B5EF4-FFF2-40B4-BE49-F238E27FC236}">
                <a16:creationId xmlns:a16="http://schemas.microsoft.com/office/drawing/2014/main" id="{761588C5-24B8-418D-845F-150983CA0F60}"/>
              </a:ext>
            </a:extLst>
          </p:cNvPr>
          <p:cNvCxnSpPr>
            <a:cxnSpLocks/>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67B70BB9-A213-4523-A321-ACF68C3324E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10" name="Content Placeholder 3">
            <a:extLst>
              <a:ext uri="{FF2B5EF4-FFF2-40B4-BE49-F238E27FC236}">
                <a16:creationId xmlns:a16="http://schemas.microsoft.com/office/drawing/2014/main" id="{A30856CF-2F0F-1BAA-99A9-25BD07476915}"/>
              </a:ext>
            </a:extLst>
          </p:cNvPr>
          <p:cNvSpPr>
            <a:spLocks noGrp="1"/>
          </p:cNvSpPr>
          <p:nvPr>
            <p:ph sz="half" idx="4294967295"/>
          </p:nvPr>
        </p:nvSpPr>
        <p:spPr>
          <a:xfrm>
            <a:off x="6056636" y="1785730"/>
            <a:ext cx="5649686" cy="5232589"/>
          </a:xfrm>
          <a:prstGeom prst="rect">
            <a:avLst/>
          </a:prstGeom>
        </p:spPr>
        <p:txBody>
          <a:bodyPr>
            <a:normAutofit/>
          </a:bodyPr>
          <a:lstStyle/>
          <a:p>
            <a:r>
              <a:rPr lang="en-GB" sz="2000" dirty="0">
                <a:solidFill>
                  <a:srgbClr val="1D3159"/>
                </a:solidFill>
              </a:rPr>
              <a:t>The village houses were constructed on a rocky surface, a landform called a wave-cut platform.</a:t>
            </a:r>
            <a:br>
              <a:rPr lang="en-GB" sz="2000" dirty="0">
                <a:solidFill>
                  <a:srgbClr val="1D3159"/>
                </a:solidFill>
              </a:rPr>
            </a:br>
            <a:endParaRPr lang="en-GB" sz="2000" dirty="0">
              <a:solidFill>
                <a:srgbClr val="1D3159"/>
              </a:solidFill>
            </a:endParaRPr>
          </a:p>
          <a:p>
            <a:r>
              <a:rPr lang="en-GB" sz="2000" dirty="0">
                <a:solidFill>
                  <a:srgbClr val="1D3159"/>
                </a:solidFill>
              </a:rPr>
              <a:t>It was formed by wave erosion thousands of years ago, at the end of the last ice age, when sea levels were much higher.</a:t>
            </a:r>
            <a:br>
              <a:rPr lang="en-GB" sz="2000" dirty="0">
                <a:solidFill>
                  <a:srgbClr val="1D3159"/>
                </a:solidFill>
              </a:rPr>
            </a:br>
            <a:endParaRPr lang="en-GB" sz="2000" dirty="0">
              <a:solidFill>
                <a:srgbClr val="1D3159"/>
              </a:solidFill>
            </a:endParaRPr>
          </a:p>
          <a:p>
            <a:r>
              <a:rPr lang="en-GB" sz="2000" dirty="0">
                <a:solidFill>
                  <a:srgbClr val="1D3159"/>
                </a:solidFill>
              </a:rPr>
              <a:t>As the ice melted sea levels rose, bulldozing shingle from the floor of the English Channel towards the coast. This formed the extensive beach shown on the previous slide. </a:t>
            </a:r>
            <a:br>
              <a:rPr lang="en-GB" sz="2000" dirty="0">
                <a:solidFill>
                  <a:srgbClr val="1D3159"/>
                </a:solidFill>
              </a:rPr>
            </a:br>
            <a:endParaRPr lang="en-GB" sz="2000" dirty="0">
              <a:solidFill>
                <a:srgbClr val="1D3159"/>
              </a:solidFill>
            </a:endParaRPr>
          </a:p>
          <a:p>
            <a:r>
              <a:rPr lang="en-GB" sz="2000" dirty="0">
                <a:solidFill>
                  <a:srgbClr val="1D3159"/>
                </a:solidFill>
              </a:rPr>
              <a:t>Protected by the wide beach, the rocky ledge was seen as an ideal safe site for the small fishing village. </a:t>
            </a:r>
          </a:p>
          <a:p>
            <a:pPr marL="0" indent="0">
              <a:buNone/>
            </a:pPr>
            <a:endParaRPr lang="en-GB" sz="2000" dirty="0"/>
          </a:p>
        </p:txBody>
      </p:sp>
      <p:pic>
        <p:nvPicPr>
          <p:cNvPr id="3" name="Content Placeholder 2" descr="Hallsands village as it was in 1896">
            <a:extLst>
              <a:ext uri="{FF2B5EF4-FFF2-40B4-BE49-F238E27FC236}">
                <a16:creationId xmlns:a16="http://schemas.microsoft.com/office/drawing/2014/main" id="{B923B592-C860-84D0-7AC8-7B4DBD5E1EAF}"/>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85678" y="2143126"/>
            <a:ext cx="5368025" cy="316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59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A765-ADF0-4691-A161-42692673EAE0}"/>
              </a:ext>
            </a:extLst>
          </p:cNvPr>
          <p:cNvSpPr>
            <a:spLocks noGrp="1"/>
          </p:cNvSpPr>
          <p:nvPr>
            <p:ph type="title"/>
          </p:nvPr>
        </p:nvSpPr>
        <p:spPr>
          <a:xfrm>
            <a:off x="838200" y="149924"/>
            <a:ext cx="10515600" cy="1325563"/>
          </a:xfrm>
        </p:spPr>
        <p:txBody>
          <a:bodyPr/>
          <a:lstStyle/>
          <a:p>
            <a:r>
              <a:rPr lang="en-US" dirty="0">
                <a:solidFill>
                  <a:schemeClr val="accent5">
                    <a:lumMod val="50000"/>
                  </a:schemeClr>
                </a:solidFill>
              </a:rPr>
              <a:t>Storm damage, 1904</a:t>
            </a:r>
            <a:endParaRPr lang="en-GB" dirty="0">
              <a:solidFill>
                <a:schemeClr val="accent5">
                  <a:lumMod val="50000"/>
                </a:schemeClr>
              </a:solidFill>
            </a:endParaRPr>
          </a:p>
        </p:txBody>
      </p:sp>
      <p:cxnSp>
        <p:nvCxnSpPr>
          <p:cNvPr id="7" name="Straight Connector 6">
            <a:extLst>
              <a:ext uri="{FF2B5EF4-FFF2-40B4-BE49-F238E27FC236}">
                <a16:creationId xmlns:a16="http://schemas.microsoft.com/office/drawing/2014/main" id="{761588C5-24B8-418D-845F-150983CA0F60}"/>
              </a:ext>
            </a:extLst>
          </p:cNvPr>
          <p:cNvCxnSpPr>
            <a:cxnSpLocks/>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67B70BB9-A213-4523-A321-ACF68C3324E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pic>
        <p:nvPicPr>
          <p:cNvPr id="3" name="Content Placeholder 5">
            <a:extLst>
              <a:ext uri="{FF2B5EF4-FFF2-40B4-BE49-F238E27FC236}">
                <a16:creationId xmlns:a16="http://schemas.microsoft.com/office/drawing/2014/main" id="{8E654F11-F700-936E-DAC4-46F6466EFE79}"/>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38200" y="1589261"/>
            <a:ext cx="4905375" cy="3569145"/>
          </a:xfrm>
          <a:ln>
            <a:solidFill>
              <a:schemeClr val="tx1"/>
            </a:solidFill>
          </a:ln>
        </p:spPr>
      </p:pic>
      <p:pic>
        <p:nvPicPr>
          <p:cNvPr id="4" name="Content Placeholder 7">
            <a:extLst>
              <a:ext uri="{FF2B5EF4-FFF2-40B4-BE49-F238E27FC236}">
                <a16:creationId xmlns:a16="http://schemas.microsoft.com/office/drawing/2014/main" id="{1E8FEBC9-8C93-42F3-E41C-6A4EAA58B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8894" y="1589260"/>
            <a:ext cx="4639261" cy="3569145"/>
          </a:xfrm>
          <a:prstGeom prst="rect">
            <a:avLst/>
          </a:prstGeom>
          <a:ln>
            <a:solidFill>
              <a:schemeClr val="tx1"/>
            </a:solidFill>
          </a:ln>
        </p:spPr>
      </p:pic>
      <p:sp>
        <p:nvSpPr>
          <p:cNvPr id="8" name="TextBox 7">
            <a:extLst>
              <a:ext uri="{FF2B5EF4-FFF2-40B4-BE49-F238E27FC236}">
                <a16:creationId xmlns:a16="http://schemas.microsoft.com/office/drawing/2014/main" id="{6A4B4C05-0DE6-AFE2-23D6-ED424DF7D508}"/>
              </a:ext>
            </a:extLst>
          </p:cNvPr>
          <p:cNvSpPr txBox="1"/>
          <p:nvPr/>
        </p:nvSpPr>
        <p:spPr>
          <a:xfrm>
            <a:off x="1099039" y="5226784"/>
            <a:ext cx="9993923" cy="1631216"/>
          </a:xfrm>
          <a:prstGeom prst="rect">
            <a:avLst/>
          </a:prstGeom>
          <a:noFill/>
        </p:spPr>
        <p:txBody>
          <a:bodyPr wrap="square">
            <a:spAutoFit/>
          </a:bodyPr>
          <a:lstStyle/>
          <a:p>
            <a:pPr marL="342900" indent="-342900">
              <a:buFont typeface="Arial" panose="020B0604020202020204" pitchFamily="34" charset="0"/>
              <a:buChar char="•"/>
            </a:pPr>
            <a:r>
              <a:rPr lang="en-GB" sz="2000" dirty="0">
                <a:solidFill>
                  <a:schemeClr val="accent5">
                    <a:lumMod val="50000"/>
                  </a:schemeClr>
                </a:solidFill>
              </a:rPr>
              <a:t>In 1904, severe storms caused widespread damage in Hallsands. Between 1904 and 1917, erosion carved a huge chasm in the rocky platform. Notice the makeshift bridge over the chasm in the right-hand photo.</a:t>
            </a:r>
          </a:p>
          <a:p>
            <a:pPr marL="342900" indent="-342900">
              <a:buFont typeface="Arial" panose="020B0604020202020204" pitchFamily="34" charset="0"/>
              <a:buChar char="•"/>
            </a:pPr>
            <a:r>
              <a:rPr lang="en-GB" sz="2000" dirty="0">
                <a:solidFill>
                  <a:schemeClr val="accent5">
                    <a:lumMod val="50000"/>
                  </a:schemeClr>
                </a:solidFill>
              </a:rPr>
              <a:t>The damage caused by the 1904 storms suggested that the village was in a perilous position. </a:t>
            </a:r>
          </a:p>
        </p:txBody>
      </p:sp>
      <p:sp>
        <p:nvSpPr>
          <p:cNvPr id="9" name="TextBox 8">
            <a:extLst>
              <a:ext uri="{FF2B5EF4-FFF2-40B4-BE49-F238E27FC236}">
                <a16:creationId xmlns:a16="http://schemas.microsoft.com/office/drawing/2014/main" id="{A1A25935-3CDB-BCDF-3662-EA0299C3E19F}"/>
              </a:ext>
            </a:extLst>
          </p:cNvPr>
          <p:cNvSpPr txBox="1"/>
          <p:nvPr/>
        </p:nvSpPr>
        <p:spPr>
          <a:xfrm>
            <a:off x="894671" y="1699594"/>
            <a:ext cx="1209675" cy="307777"/>
          </a:xfrm>
          <a:prstGeom prst="rect">
            <a:avLst/>
          </a:prstGeom>
          <a:noFill/>
        </p:spPr>
        <p:txBody>
          <a:bodyPr wrap="square" rtlCol="0">
            <a:spAutoFit/>
          </a:bodyPr>
          <a:lstStyle/>
          <a:p>
            <a:r>
              <a:rPr lang="en-US" sz="1400" i="1" dirty="0"/>
              <a:t>ID no. 515</a:t>
            </a:r>
            <a:endParaRPr lang="en-GB" sz="1400" i="1" dirty="0"/>
          </a:p>
        </p:txBody>
      </p:sp>
      <p:sp>
        <p:nvSpPr>
          <p:cNvPr id="11" name="TextBox 10">
            <a:extLst>
              <a:ext uri="{FF2B5EF4-FFF2-40B4-BE49-F238E27FC236}">
                <a16:creationId xmlns:a16="http://schemas.microsoft.com/office/drawing/2014/main" id="{BA9EBB3E-9652-E40A-A429-11BFA4A38328}"/>
              </a:ext>
            </a:extLst>
          </p:cNvPr>
          <p:cNvSpPr txBox="1"/>
          <p:nvPr/>
        </p:nvSpPr>
        <p:spPr>
          <a:xfrm>
            <a:off x="6353514" y="1644739"/>
            <a:ext cx="1209675" cy="307777"/>
          </a:xfrm>
          <a:prstGeom prst="rect">
            <a:avLst/>
          </a:prstGeom>
          <a:noFill/>
        </p:spPr>
        <p:txBody>
          <a:bodyPr wrap="square" rtlCol="0">
            <a:spAutoFit/>
          </a:bodyPr>
          <a:lstStyle/>
          <a:p>
            <a:r>
              <a:rPr lang="en-US" sz="1400" i="1" dirty="0"/>
              <a:t>ID no. 178</a:t>
            </a:r>
            <a:endParaRPr lang="en-GB" sz="1400" i="1" dirty="0"/>
          </a:p>
        </p:txBody>
      </p:sp>
    </p:spTree>
    <p:extLst>
      <p:ext uri="{BB962C8B-B14F-4D97-AF65-F5344CB8AC3E}">
        <p14:creationId xmlns:p14="http://schemas.microsoft.com/office/powerpoint/2010/main" val="3827265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A765-ADF0-4691-A161-42692673EAE0}"/>
              </a:ext>
            </a:extLst>
          </p:cNvPr>
          <p:cNvSpPr>
            <a:spLocks noGrp="1"/>
          </p:cNvSpPr>
          <p:nvPr>
            <p:ph type="title"/>
          </p:nvPr>
        </p:nvSpPr>
        <p:spPr>
          <a:xfrm>
            <a:off x="838200" y="149924"/>
            <a:ext cx="10515600" cy="1325563"/>
          </a:xfrm>
        </p:spPr>
        <p:txBody>
          <a:bodyPr/>
          <a:lstStyle/>
          <a:p>
            <a:r>
              <a:rPr lang="en-US" dirty="0">
                <a:solidFill>
                  <a:schemeClr val="accent5">
                    <a:lumMod val="50000"/>
                  </a:schemeClr>
                </a:solidFill>
              </a:rPr>
              <a:t>Disaster strikes</a:t>
            </a:r>
            <a:endParaRPr lang="en-GB" dirty="0">
              <a:solidFill>
                <a:schemeClr val="accent5">
                  <a:lumMod val="50000"/>
                </a:schemeClr>
              </a:solidFill>
            </a:endParaRPr>
          </a:p>
        </p:txBody>
      </p:sp>
      <p:cxnSp>
        <p:nvCxnSpPr>
          <p:cNvPr id="7" name="Straight Connector 6">
            <a:extLst>
              <a:ext uri="{FF2B5EF4-FFF2-40B4-BE49-F238E27FC236}">
                <a16:creationId xmlns:a16="http://schemas.microsoft.com/office/drawing/2014/main" id="{761588C5-24B8-418D-845F-150983CA0F60}"/>
              </a:ext>
            </a:extLst>
          </p:cNvPr>
          <p:cNvCxnSpPr>
            <a:cxnSpLocks/>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67B70BB9-A213-4523-A321-ACF68C3324E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10" name="Content Placeholder 3">
            <a:extLst>
              <a:ext uri="{FF2B5EF4-FFF2-40B4-BE49-F238E27FC236}">
                <a16:creationId xmlns:a16="http://schemas.microsoft.com/office/drawing/2014/main" id="{A30856CF-2F0F-1BAA-99A9-25BD07476915}"/>
              </a:ext>
            </a:extLst>
          </p:cNvPr>
          <p:cNvSpPr>
            <a:spLocks noGrp="1"/>
          </p:cNvSpPr>
          <p:nvPr>
            <p:ph sz="half" idx="4294967295"/>
          </p:nvPr>
        </p:nvSpPr>
        <p:spPr>
          <a:xfrm>
            <a:off x="6090697" y="1681663"/>
            <a:ext cx="5695950" cy="4212838"/>
          </a:xfrm>
          <a:prstGeom prst="rect">
            <a:avLst/>
          </a:prstGeom>
        </p:spPr>
        <p:txBody>
          <a:bodyPr>
            <a:normAutofit/>
          </a:bodyPr>
          <a:lstStyle/>
          <a:p>
            <a:r>
              <a:rPr lang="en-GB" sz="2000" dirty="0">
                <a:solidFill>
                  <a:srgbClr val="1D3159"/>
                </a:solidFill>
              </a:rPr>
              <a:t>On 26 January 1917, a powerful winter storm from the east destroyed much of the village.</a:t>
            </a:r>
          </a:p>
          <a:p>
            <a:r>
              <a:rPr lang="en-GB" sz="2000" dirty="0">
                <a:solidFill>
                  <a:srgbClr val="1D3159"/>
                </a:solidFill>
              </a:rPr>
              <a:t>Fortunately, no one was killed – all 79 residents scrambled to safety.</a:t>
            </a:r>
          </a:p>
          <a:p>
            <a:r>
              <a:rPr lang="en-GB" sz="2000" dirty="0">
                <a:solidFill>
                  <a:srgbClr val="1D3159"/>
                </a:solidFill>
              </a:rPr>
              <a:t>However, their homes were destroyed or badly damaged and their livelihoods lost.</a:t>
            </a:r>
          </a:p>
          <a:p>
            <a:endParaRPr lang="en-GB" dirty="0"/>
          </a:p>
        </p:txBody>
      </p:sp>
      <p:pic>
        <p:nvPicPr>
          <p:cNvPr id="3" name="Content Placeholder 8">
            <a:extLst>
              <a:ext uri="{FF2B5EF4-FFF2-40B4-BE49-F238E27FC236}">
                <a16:creationId xmlns:a16="http://schemas.microsoft.com/office/drawing/2014/main" id="{5F92F94A-46C0-A676-389E-BE533A5BB8F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74200" y="1697845"/>
            <a:ext cx="5115597" cy="3168035"/>
          </a:xfrm>
          <a:ln>
            <a:solidFill>
              <a:schemeClr val="tx1"/>
            </a:solidFill>
          </a:ln>
        </p:spPr>
      </p:pic>
      <p:sp>
        <p:nvSpPr>
          <p:cNvPr id="4" name="TextBox 3">
            <a:extLst>
              <a:ext uri="{FF2B5EF4-FFF2-40B4-BE49-F238E27FC236}">
                <a16:creationId xmlns:a16="http://schemas.microsoft.com/office/drawing/2014/main" id="{3A9014F7-1FE6-5F92-229D-7DE1C57EC37F}"/>
              </a:ext>
            </a:extLst>
          </p:cNvPr>
          <p:cNvSpPr txBox="1"/>
          <p:nvPr/>
        </p:nvSpPr>
        <p:spPr>
          <a:xfrm>
            <a:off x="6347872" y="3977019"/>
            <a:ext cx="5181600" cy="2123658"/>
          </a:xfrm>
          <a:prstGeom prst="rect">
            <a:avLst/>
          </a:prstGeom>
          <a:noFill/>
          <a:ln>
            <a:solidFill>
              <a:schemeClr val="tx1"/>
            </a:solidFill>
          </a:ln>
        </p:spPr>
        <p:txBody>
          <a:bodyPr wrap="square" rtlCol="0">
            <a:spAutoFit/>
          </a:bodyPr>
          <a:lstStyle/>
          <a:p>
            <a:r>
              <a:rPr lang="en-GB" sz="1600" dirty="0"/>
              <a:t>“</a:t>
            </a:r>
            <a:r>
              <a:rPr lang="en-GB" sz="1600" i="1" dirty="0"/>
              <a:t>All of a sudden the walls came toppling down, the floor caved in. It felt like being right in the sea, the roaring waves bouncing over us, the rafters all breaking in. We could see the white waves foaming underneath the floors. The coal house all slipping away, no fires, the sea came down the chimney</a:t>
            </a:r>
            <a:r>
              <a:rPr lang="en-GB" sz="1600" dirty="0"/>
              <a:t>.”</a:t>
            </a:r>
          </a:p>
          <a:p>
            <a:endParaRPr lang="en-GB" dirty="0"/>
          </a:p>
          <a:p>
            <a:r>
              <a:rPr lang="en-GB" sz="1600" dirty="0"/>
              <a:t>Edith </a:t>
            </a:r>
            <a:r>
              <a:rPr lang="en-GB" sz="1600" dirty="0" err="1"/>
              <a:t>Patey</a:t>
            </a:r>
            <a:r>
              <a:rPr lang="en-GB" sz="1600" dirty="0"/>
              <a:t> (17), villager. 26 January 1917</a:t>
            </a:r>
          </a:p>
        </p:txBody>
      </p:sp>
      <p:sp>
        <p:nvSpPr>
          <p:cNvPr id="6" name="TextBox 5">
            <a:extLst>
              <a:ext uri="{FF2B5EF4-FFF2-40B4-BE49-F238E27FC236}">
                <a16:creationId xmlns:a16="http://schemas.microsoft.com/office/drawing/2014/main" id="{8FAC0455-6DBC-9A18-AFF4-2D4328210EB7}"/>
              </a:ext>
            </a:extLst>
          </p:cNvPr>
          <p:cNvSpPr txBox="1"/>
          <p:nvPr/>
        </p:nvSpPr>
        <p:spPr>
          <a:xfrm>
            <a:off x="4418035" y="1697845"/>
            <a:ext cx="1422212" cy="276999"/>
          </a:xfrm>
          <a:prstGeom prst="rect">
            <a:avLst/>
          </a:prstGeom>
          <a:noFill/>
        </p:spPr>
        <p:txBody>
          <a:bodyPr wrap="square" rtlCol="0">
            <a:spAutoFit/>
          </a:bodyPr>
          <a:lstStyle/>
          <a:p>
            <a:r>
              <a:rPr lang="en-US" sz="1200" i="1" dirty="0"/>
              <a:t>ID no. P0247c</a:t>
            </a:r>
            <a:endParaRPr lang="en-GB" sz="1200" i="1" dirty="0"/>
          </a:p>
        </p:txBody>
      </p:sp>
      <p:pic>
        <p:nvPicPr>
          <p:cNvPr id="8" name="Picture 7"/>
          <p:cNvPicPr>
            <a:picLocks noChangeAspect="1"/>
          </p:cNvPicPr>
          <p:nvPr/>
        </p:nvPicPr>
        <p:blipFill>
          <a:blip r:embed="rId5"/>
          <a:stretch>
            <a:fillRect/>
          </a:stretch>
        </p:blipFill>
        <p:spPr>
          <a:xfrm>
            <a:off x="3280065" y="4471168"/>
            <a:ext cx="2939219" cy="2120045"/>
          </a:xfrm>
          <a:prstGeom prst="rect">
            <a:avLst/>
          </a:prstGeom>
        </p:spPr>
      </p:pic>
      <p:sp>
        <p:nvSpPr>
          <p:cNvPr id="11" name="TextBox 10">
            <a:extLst>
              <a:ext uri="{FF2B5EF4-FFF2-40B4-BE49-F238E27FC236}">
                <a16:creationId xmlns:a16="http://schemas.microsoft.com/office/drawing/2014/main" id="{8FAC0455-6DBC-9A18-AFF4-2D4328210EB7}"/>
              </a:ext>
            </a:extLst>
          </p:cNvPr>
          <p:cNvSpPr txBox="1"/>
          <p:nvPr/>
        </p:nvSpPr>
        <p:spPr>
          <a:xfrm>
            <a:off x="5098165" y="4471168"/>
            <a:ext cx="1422212" cy="276999"/>
          </a:xfrm>
          <a:prstGeom prst="rect">
            <a:avLst/>
          </a:prstGeom>
          <a:noFill/>
        </p:spPr>
        <p:txBody>
          <a:bodyPr wrap="square" rtlCol="0">
            <a:spAutoFit/>
          </a:bodyPr>
          <a:lstStyle/>
          <a:p>
            <a:r>
              <a:rPr lang="en-US" sz="1200" i="1" dirty="0"/>
              <a:t>ID no. P05055</a:t>
            </a:r>
            <a:endParaRPr lang="en-GB" sz="1200" i="1" dirty="0"/>
          </a:p>
        </p:txBody>
      </p:sp>
    </p:spTree>
    <p:extLst>
      <p:ext uri="{BB962C8B-B14F-4D97-AF65-F5344CB8AC3E}">
        <p14:creationId xmlns:p14="http://schemas.microsoft.com/office/powerpoint/2010/main" val="332996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A765-ADF0-4691-A161-42692673EAE0}"/>
              </a:ext>
            </a:extLst>
          </p:cNvPr>
          <p:cNvSpPr>
            <a:spLocks noGrp="1"/>
          </p:cNvSpPr>
          <p:nvPr>
            <p:ph type="title"/>
          </p:nvPr>
        </p:nvSpPr>
        <p:spPr>
          <a:xfrm>
            <a:off x="838200" y="149924"/>
            <a:ext cx="10515600" cy="1325563"/>
          </a:xfrm>
        </p:spPr>
        <p:txBody>
          <a:bodyPr/>
          <a:lstStyle/>
          <a:p>
            <a:r>
              <a:rPr lang="en-US" dirty="0">
                <a:solidFill>
                  <a:schemeClr val="accent5">
                    <a:lumMod val="50000"/>
                  </a:schemeClr>
                </a:solidFill>
              </a:rPr>
              <a:t>What caused the disaster at Hallsands?</a:t>
            </a:r>
            <a:endParaRPr lang="en-GB" dirty="0">
              <a:solidFill>
                <a:schemeClr val="accent5">
                  <a:lumMod val="50000"/>
                </a:schemeClr>
              </a:solidFill>
            </a:endParaRPr>
          </a:p>
        </p:txBody>
      </p:sp>
      <p:cxnSp>
        <p:nvCxnSpPr>
          <p:cNvPr id="7" name="Straight Connector 6">
            <a:extLst>
              <a:ext uri="{FF2B5EF4-FFF2-40B4-BE49-F238E27FC236}">
                <a16:creationId xmlns:a16="http://schemas.microsoft.com/office/drawing/2014/main" id="{761588C5-24B8-418D-845F-150983CA0F60}"/>
              </a:ext>
            </a:extLst>
          </p:cNvPr>
          <p:cNvCxnSpPr>
            <a:cxnSpLocks/>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67B70BB9-A213-4523-A321-ACF68C3324E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10" name="Content Placeholder 3">
            <a:extLst>
              <a:ext uri="{FF2B5EF4-FFF2-40B4-BE49-F238E27FC236}">
                <a16:creationId xmlns:a16="http://schemas.microsoft.com/office/drawing/2014/main" id="{A30856CF-2F0F-1BAA-99A9-25BD07476915}"/>
              </a:ext>
            </a:extLst>
          </p:cNvPr>
          <p:cNvSpPr>
            <a:spLocks noGrp="1"/>
          </p:cNvSpPr>
          <p:nvPr>
            <p:ph sz="half" idx="4294967295"/>
          </p:nvPr>
        </p:nvSpPr>
        <p:spPr>
          <a:xfrm>
            <a:off x="6130526" y="1475487"/>
            <a:ext cx="5699523" cy="4212838"/>
          </a:xfrm>
          <a:prstGeom prst="rect">
            <a:avLst/>
          </a:prstGeom>
        </p:spPr>
        <p:txBody>
          <a:bodyPr>
            <a:normAutofit/>
          </a:bodyPr>
          <a:lstStyle/>
          <a:p>
            <a:r>
              <a:rPr lang="en-GB" sz="2000" dirty="0">
                <a:solidFill>
                  <a:schemeClr val="accent1">
                    <a:lumMod val="50000"/>
                  </a:schemeClr>
                </a:solidFill>
              </a:rPr>
              <a:t>Increased storminess and a dominance of southerly winds eroded and transported sediment from south to north.</a:t>
            </a:r>
          </a:p>
          <a:p>
            <a:r>
              <a:rPr lang="en-GB" sz="2000" dirty="0">
                <a:solidFill>
                  <a:schemeClr val="accent1">
                    <a:lumMod val="50000"/>
                  </a:schemeClr>
                </a:solidFill>
              </a:rPr>
              <a:t>Start Point, to the south, prevented fresh sediment from entering Start Bay, so more shingle was lost at Hallsands than gained.</a:t>
            </a:r>
          </a:p>
          <a:p>
            <a:endParaRPr lang="en-GB" dirty="0"/>
          </a:p>
        </p:txBody>
      </p:sp>
      <p:pic>
        <p:nvPicPr>
          <p:cNvPr id="3" name="Content Placeholder 5">
            <a:extLst>
              <a:ext uri="{FF2B5EF4-FFF2-40B4-BE49-F238E27FC236}">
                <a16:creationId xmlns:a16="http://schemas.microsoft.com/office/drawing/2014/main" id="{E0615C25-D646-7039-C98B-6F037A62153C}"/>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51033" t="45581" r="5343" b="5702"/>
          <a:stretch/>
        </p:blipFill>
        <p:spPr bwMode="auto">
          <a:xfrm rot="10800000">
            <a:off x="838200" y="1878383"/>
            <a:ext cx="2489600" cy="2084015"/>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4" name="Content Placeholder 5">
            <a:extLst>
              <a:ext uri="{FF2B5EF4-FFF2-40B4-BE49-F238E27FC236}">
                <a16:creationId xmlns:a16="http://schemas.microsoft.com/office/drawing/2014/main" id="{4ABF4C86-F447-1B2D-254B-8376C073D832}"/>
              </a:ext>
            </a:extLst>
          </p:cNvPr>
          <p:cNvPicPr>
            <a:picLocks noChangeAspect="1"/>
          </p:cNvPicPr>
          <p:nvPr/>
        </p:nvPicPr>
        <p:blipFill rotWithShape="1">
          <a:blip r:embed="rId4">
            <a:extLst>
              <a:ext uri="{28A0092B-C50C-407E-A947-70E740481C1C}">
                <a14:useLocalDpi xmlns:a14="http://schemas.microsoft.com/office/drawing/2010/main" val="0"/>
              </a:ext>
            </a:extLst>
          </a:blip>
          <a:srcRect l="6696" t="15194" r="49145" b="27794"/>
          <a:stretch/>
        </p:blipFill>
        <p:spPr bwMode="auto">
          <a:xfrm rot="10800000">
            <a:off x="3621945" y="1882356"/>
            <a:ext cx="2149378" cy="2080043"/>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71A8D536-738C-5AFF-A805-F9FAC906B3C4}"/>
              </a:ext>
            </a:extLst>
          </p:cNvPr>
          <p:cNvSpPr txBox="1"/>
          <p:nvPr/>
        </p:nvSpPr>
        <p:spPr>
          <a:xfrm>
            <a:off x="912557" y="4132525"/>
            <a:ext cx="4830486" cy="1938992"/>
          </a:xfrm>
          <a:prstGeom prst="rect">
            <a:avLst/>
          </a:prstGeom>
          <a:noFill/>
        </p:spPr>
        <p:txBody>
          <a:bodyPr wrap="square">
            <a:spAutoFit/>
          </a:bodyPr>
          <a:lstStyle/>
          <a:p>
            <a:pPr algn="ctr"/>
            <a:r>
              <a:rPr lang="en-GB" sz="2000" dirty="0">
                <a:solidFill>
                  <a:schemeClr val="accent1">
                    <a:lumMod val="50000"/>
                  </a:schemeClr>
                </a:solidFill>
              </a:rPr>
              <a:t>Over a period of several decades at the turn of the century, the beach at Hallsands was eroded. It became lower and narrower, and no longer protected the village from the sea.</a:t>
            </a:r>
          </a:p>
          <a:p>
            <a:pPr algn="ctr"/>
            <a:r>
              <a:rPr lang="en-GB" sz="2000" dirty="0">
                <a:solidFill>
                  <a:schemeClr val="accent1">
                    <a:lumMod val="50000"/>
                  </a:schemeClr>
                </a:solidFill>
              </a:rPr>
              <a:t>Several factors contributed to the erosion of the beach at Hallsands. </a:t>
            </a:r>
          </a:p>
        </p:txBody>
      </p:sp>
      <p:pic>
        <p:nvPicPr>
          <p:cNvPr id="9" name="Picture 8">
            <a:extLst>
              <a:ext uri="{FF2B5EF4-FFF2-40B4-BE49-F238E27FC236}">
                <a16:creationId xmlns:a16="http://schemas.microsoft.com/office/drawing/2014/main" id="{A5C273F1-92A5-DAD8-890B-652968B66E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4160" y="5037919"/>
            <a:ext cx="2806868" cy="1712544"/>
          </a:xfrm>
          <a:prstGeom prst="rect">
            <a:avLst/>
          </a:prstGeom>
          <a:ln>
            <a:solidFill>
              <a:schemeClr val="tx1"/>
            </a:solidFill>
          </a:ln>
        </p:spPr>
      </p:pic>
      <p:sp>
        <p:nvSpPr>
          <p:cNvPr id="12" name="TextBox 11">
            <a:extLst>
              <a:ext uri="{FF2B5EF4-FFF2-40B4-BE49-F238E27FC236}">
                <a16:creationId xmlns:a16="http://schemas.microsoft.com/office/drawing/2014/main" id="{6401C2D2-31D0-01E8-784F-CDEC5988C606}"/>
              </a:ext>
            </a:extLst>
          </p:cNvPr>
          <p:cNvSpPr txBox="1"/>
          <p:nvPr/>
        </p:nvSpPr>
        <p:spPr>
          <a:xfrm>
            <a:off x="6069852" y="3429000"/>
            <a:ext cx="5962949" cy="1631216"/>
          </a:xfrm>
          <a:prstGeom prst="rect">
            <a:avLst/>
          </a:prstGeom>
          <a:noFill/>
        </p:spPr>
        <p:txBody>
          <a:bodyPr wrap="square">
            <a:spAutoFit/>
          </a:bodyPr>
          <a:lstStyle/>
          <a:p>
            <a:pPr marL="285750" indent="-285750">
              <a:buFont typeface="Arial" panose="020B0604020202020204" pitchFamily="34" charset="0"/>
              <a:buChar char="•"/>
            </a:pPr>
            <a:r>
              <a:rPr lang="en-GB" sz="2000" dirty="0">
                <a:solidFill>
                  <a:schemeClr val="accent1">
                    <a:lumMod val="50000"/>
                  </a:schemeClr>
                </a:solidFill>
              </a:rPr>
              <a:t>Dredging of shingle in Start Bay, to enlarge Plymouth docks in 1897, before the First World War, depleted the beaches. Engineers failed to realise that sediment would not wash into the bay to replenish that which was removed.</a:t>
            </a:r>
          </a:p>
        </p:txBody>
      </p:sp>
      <p:sp>
        <p:nvSpPr>
          <p:cNvPr id="6" name="TextBox 5"/>
          <p:cNvSpPr txBox="1"/>
          <p:nvPr/>
        </p:nvSpPr>
        <p:spPr>
          <a:xfrm>
            <a:off x="9278159" y="5932024"/>
            <a:ext cx="1307971" cy="830997"/>
          </a:xfrm>
          <a:prstGeom prst="rect">
            <a:avLst/>
          </a:prstGeom>
          <a:noFill/>
        </p:spPr>
        <p:txBody>
          <a:bodyPr wrap="square" rtlCol="0">
            <a:spAutoFit/>
          </a:bodyPr>
          <a:lstStyle/>
          <a:p>
            <a:r>
              <a:rPr lang="en-GB" sz="1600" i="1" dirty="0">
                <a:solidFill>
                  <a:srgbClr val="1D3159"/>
                </a:solidFill>
              </a:rPr>
              <a:t>The dredging boat in Start Bay.</a:t>
            </a:r>
          </a:p>
        </p:txBody>
      </p:sp>
    </p:spTree>
    <p:extLst>
      <p:ext uri="{BB962C8B-B14F-4D97-AF65-F5344CB8AC3E}">
        <p14:creationId xmlns:p14="http://schemas.microsoft.com/office/powerpoint/2010/main" val="3395042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18263</TotalTime>
  <Words>909</Words>
  <Application>Microsoft Office PowerPoint</Application>
  <PresentationFormat>Widescreen</PresentationFormat>
  <Paragraphs>75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The Dynamic Coast…..</vt:lpstr>
      <vt:lpstr>Where is Hallsands?</vt:lpstr>
      <vt:lpstr>Hallsands today</vt:lpstr>
      <vt:lpstr>The ‘lost’ village of Hallsands</vt:lpstr>
      <vt:lpstr>Historical Hallsands</vt:lpstr>
      <vt:lpstr>Why was the site chosen for the village?</vt:lpstr>
      <vt:lpstr>Storm damage, 1904</vt:lpstr>
      <vt:lpstr>Disaster strikes</vt:lpstr>
      <vt:lpstr>What caused the disaster at Hallsands?</vt:lpstr>
      <vt:lpstr>What are the lessons of Hallsands?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Soskin</dc:creator>
  <cp:lastModifiedBy>Isabel Kelly</cp:lastModifiedBy>
  <cp:revision>40</cp:revision>
  <dcterms:created xsi:type="dcterms:W3CDTF">2022-12-09T12:12:18Z</dcterms:created>
  <dcterms:modified xsi:type="dcterms:W3CDTF">2023-04-28T10:55:42Z</dcterms:modified>
</cp:coreProperties>
</file>