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7_3D3D76D4.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2" r:id="rId3"/>
    <p:sldId id="263" r:id="rId4"/>
    <p:sldId id="264" r:id="rId5"/>
    <p:sldId id="265" r:id="rId6"/>
    <p:sldId id="266" r:id="rId7"/>
    <p:sldId id="267" r:id="rId8"/>
    <p:sldId id="271"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D2E56F-7653-E9FD-E724-B32E51E14556}" name="Isabel Kelly" initials="IK" userId="S::isabel.kelly@plymouth.ac.uk::ce0ad08e-2262-44e5-babf-a265d0e567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159"/>
    <a:srgbClr val="7380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5" autoAdjust="0"/>
  </p:normalViewPr>
  <p:slideViewPr>
    <p:cSldViewPr snapToGrid="0">
      <p:cViewPr varScale="1">
        <p:scale>
          <a:sx n="105" d="100"/>
          <a:sy n="105" d="100"/>
        </p:scale>
        <p:origin x="774" y="114"/>
      </p:cViewPr>
      <p:guideLst/>
    </p:cSldViewPr>
  </p:slideViewPr>
  <p:notesTextViewPr>
    <p:cViewPr>
      <p:scale>
        <a:sx n="1" d="1"/>
        <a:sy n="1" d="1"/>
      </p:scale>
      <p:origin x="0" y="0"/>
    </p:cViewPr>
  </p:notesTextViewPr>
  <p:notesViewPr>
    <p:cSldViewPr snapToGrid="0">
      <p:cViewPr varScale="1">
        <p:scale>
          <a:sx n="66" d="100"/>
          <a:sy n="66" d="100"/>
        </p:scale>
        <p:origin x="313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modernComment_107_3D3D76D4.xml><?xml version="1.0" encoding="utf-8"?>
<p188:cmLst xmlns:a="http://schemas.openxmlformats.org/drawingml/2006/main" xmlns:r="http://schemas.openxmlformats.org/officeDocument/2006/relationships" xmlns:p188="http://schemas.microsoft.com/office/powerpoint/2018/8/main">
  <p188:cm id="{77F086A3-F3A5-444B-87BE-D89F2DD49381}" authorId="{B2D2E56F-7653-E9FD-E724-B32E51E14556}" created="2022-12-22T16:24:46.937">
    <pc:sldMkLst xmlns:pc="http://schemas.microsoft.com/office/powerpoint/2013/main/command">
      <pc:docMk/>
      <pc:sldMk cId="1027438292" sldId="263"/>
    </pc:sldMkLst>
    <p188:txBody>
      <a:bodyPr/>
      <a:lstStyle/>
      <a:p>
        <a:r>
          <a:rPr lang="en-GB"/>
          <a:t>Map needs a main road from dartmouth to kingsbridge.
Last bullet point doesn’t make much sense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7ED9F0-0AD3-4B8F-B895-DE8C7125A99C}" type="datetimeFigureOut">
              <a:rPr lang="en-GB" smtClean="0"/>
              <a:t>28/04/2023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17E6ED-DCAD-4375-98B3-0FE4B705C646}" type="slidenum">
              <a:rPr lang="en-GB" smtClean="0"/>
              <a:t>‹#›</a:t>
            </a:fld>
            <a:endParaRPr lang="en-GB"/>
          </a:p>
        </p:txBody>
      </p:sp>
    </p:spTree>
    <p:extLst>
      <p:ext uri="{BB962C8B-B14F-4D97-AF65-F5344CB8AC3E}">
        <p14:creationId xmlns:p14="http://schemas.microsoft.com/office/powerpoint/2010/main" val="1209189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E43C2-86A2-4616-95CE-B55024802742}" type="datetimeFigureOut">
              <a:rPr lang="en-GB" smtClean="0"/>
              <a:t>28/04/2023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B1E95-D7C6-4798-9AB3-07F006C25E74}" type="slidenum">
              <a:rPr lang="en-GB" smtClean="0"/>
              <a:t>‹#›</a:t>
            </a:fld>
            <a:endParaRPr lang="en-GB"/>
          </a:p>
        </p:txBody>
      </p:sp>
    </p:spTree>
    <p:extLst>
      <p:ext uri="{BB962C8B-B14F-4D97-AF65-F5344CB8AC3E}">
        <p14:creationId xmlns:p14="http://schemas.microsoft.com/office/powerpoint/2010/main" val="2917321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9B1E95-D7C6-4798-9AB3-07F006C25E74}" type="slidenum">
              <a:rPr lang="en-GB" smtClean="0"/>
              <a:t>5</a:t>
            </a:fld>
            <a:endParaRPr lang="en-GB"/>
          </a:p>
        </p:txBody>
      </p:sp>
    </p:spTree>
    <p:extLst>
      <p:ext uri="{BB962C8B-B14F-4D97-AF65-F5344CB8AC3E}">
        <p14:creationId xmlns:p14="http://schemas.microsoft.com/office/powerpoint/2010/main" val="417694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0721-8F7E-40CA-9DA4-3F0944B114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7F5A43-DD5B-47BF-8EF3-5766AF6FB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AB088-597F-4CCA-8633-2C753E80A8A0}"/>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5" name="Footer Placeholder 4">
            <a:extLst>
              <a:ext uri="{FF2B5EF4-FFF2-40B4-BE49-F238E27FC236}">
                <a16:creationId xmlns:a16="http://schemas.microsoft.com/office/drawing/2014/main" id="{2971E717-8608-40CA-A16A-C3D7A56470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3548B9-87EF-46E0-9B9B-297C68B00CAE}"/>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160645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2AB3-F768-4C1C-AB05-9C0347690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CBB146-5CB0-44C7-BE16-7935717FEB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9B6271-20B0-46A1-9F25-715714F90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41CEE-EC7A-46D3-BF33-68DA8287AD39}"/>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6" name="Footer Placeholder 5">
            <a:extLst>
              <a:ext uri="{FF2B5EF4-FFF2-40B4-BE49-F238E27FC236}">
                <a16:creationId xmlns:a16="http://schemas.microsoft.com/office/drawing/2014/main" id="{DBC11023-D7AA-450A-A22C-84A09A7E2C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1BC56C-9F09-4173-B44C-80A3740CA77D}"/>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412122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443A3-B130-46C5-B7AC-75F7F0430D8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D5F4C3-E663-4CF9-BE6C-FF7BF9B197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7A9D23-EA72-4494-947B-59962CA10F5A}"/>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5" name="Footer Placeholder 4">
            <a:extLst>
              <a:ext uri="{FF2B5EF4-FFF2-40B4-BE49-F238E27FC236}">
                <a16:creationId xmlns:a16="http://schemas.microsoft.com/office/drawing/2014/main" id="{48372A36-80BE-4655-9881-054D17139E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755BDB-2606-447F-A50B-C3CF727A5DA5}"/>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4163801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1E375C-29FB-456E-AC58-4519A1181E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31EB3E-2E8D-4428-B883-962B44D2E0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96BE8-0BDB-44B7-8DEE-36A9F80027F0}"/>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5" name="Footer Placeholder 4">
            <a:extLst>
              <a:ext uri="{FF2B5EF4-FFF2-40B4-BE49-F238E27FC236}">
                <a16:creationId xmlns:a16="http://schemas.microsoft.com/office/drawing/2014/main" id="{C187A58A-BB27-49C3-917D-761919F725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B2D4B8-5301-4DB9-851D-FC2107EAFEDC}"/>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695244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C379B-61AE-4FC9-AB9C-A009281BF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C486C1-9A7A-4694-A035-D54BAAE1C4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D2DCE4-82E9-43C7-8AF6-ECA56E0CB034}"/>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5" name="Footer Placeholder 4">
            <a:extLst>
              <a:ext uri="{FF2B5EF4-FFF2-40B4-BE49-F238E27FC236}">
                <a16:creationId xmlns:a16="http://schemas.microsoft.com/office/drawing/2014/main" id="{160DD619-D8BC-40E6-B415-272EE381D5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929C10-8841-4CDA-9EEC-F815691AB269}"/>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331628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907CE7-E825-4304-8137-B42ABB9B1CCA}" type="datetimeFigureOut">
              <a:rPr lang="en-GB" smtClean="0"/>
              <a:t>28/04/2023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162532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A31B-B2F1-46B3-B26B-C04928E9F4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BF7BCB-FACD-4C33-9729-92342AE898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A3165-B48B-478E-BB71-FA20E95EA195}"/>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5" name="Footer Placeholder 4">
            <a:extLst>
              <a:ext uri="{FF2B5EF4-FFF2-40B4-BE49-F238E27FC236}">
                <a16:creationId xmlns:a16="http://schemas.microsoft.com/office/drawing/2014/main" id="{36AE53F7-080F-4157-939F-ECCCDFA152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EB9EE-1FEC-44D2-B5AB-5161B6A32F22}"/>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376747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7259-268E-40C2-B32E-CD3B7F946C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BD8EFD-3A71-4A27-91ED-E5C1C84D7E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A9EDA8-662D-4804-AC77-CA1FB8B7AB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80D6F5-BC4D-4634-A4CF-170CE09E5F9F}"/>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6" name="Footer Placeholder 5">
            <a:extLst>
              <a:ext uri="{FF2B5EF4-FFF2-40B4-BE49-F238E27FC236}">
                <a16:creationId xmlns:a16="http://schemas.microsoft.com/office/drawing/2014/main" id="{4AAE4151-C32C-4297-B8FA-6816340128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ACF221-8F08-4FA5-8A8C-986E34BD05D6}"/>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321146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12CB-41C4-4152-B732-B8607BFDBE8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74BB9E-3773-4B5D-9B5B-CA3E85BBC3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4FD748-D7B9-4136-8607-4A69229A71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CA02E9-32FF-456C-90A8-97558A36F3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807283-7ED0-4640-B0C2-2CC6883795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E46D0A-F585-4E8B-B3AE-DBFBBA426629}"/>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8" name="Footer Placeholder 7">
            <a:extLst>
              <a:ext uri="{FF2B5EF4-FFF2-40B4-BE49-F238E27FC236}">
                <a16:creationId xmlns:a16="http://schemas.microsoft.com/office/drawing/2014/main" id="{0BDAEA9D-FFD4-4FE9-9CF1-98A85CD163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4FCA8E-98BC-4E9C-96D2-DEB4D8EA544A}"/>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155714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7800-BFCA-455E-B146-E9FC84AF0B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0D9446-7F14-49B8-B376-971A6E5B8433}"/>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4" name="Footer Placeholder 3">
            <a:extLst>
              <a:ext uri="{FF2B5EF4-FFF2-40B4-BE49-F238E27FC236}">
                <a16:creationId xmlns:a16="http://schemas.microsoft.com/office/drawing/2014/main" id="{6BD026F8-B39A-4615-B90C-57060AC83B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E8E39D-48DB-4BF2-9A44-F189DC601004}"/>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263522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A19A3-5483-41A9-9DEC-0599EA079980}"/>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3" name="Footer Placeholder 2">
            <a:extLst>
              <a:ext uri="{FF2B5EF4-FFF2-40B4-BE49-F238E27FC236}">
                <a16:creationId xmlns:a16="http://schemas.microsoft.com/office/drawing/2014/main" id="{96DEA7C0-3242-444C-B926-1F30704B6D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FA2A9B-2D26-4193-B792-197AE99F4D53}"/>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375239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D701-887A-4C40-9F7B-EB1A9838F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0E1CB0-39E5-445E-9E08-A9E10DCD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58B753-BA2B-4654-84AC-E821EA025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8945A3-A930-4F60-984E-69B54D2530D3}"/>
              </a:ext>
            </a:extLst>
          </p:cNvPr>
          <p:cNvSpPr>
            <a:spLocks noGrp="1"/>
          </p:cNvSpPr>
          <p:nvPr>
            <p:ph type="dt" sz="half" idx="10"/>
          </p:nvPr>
        </p:nvSpPr>
        <p:spPr/>
        <p:txBody>
          <a:bodyPr/>
          <a:lstStyle/>
          <a:p>
            <a:fld id="{4E907CE7-E825-4304-8137-B42ABB9B1CCA}" type="datetimeFigureOut">
              <a:rPr lang="en-GB" smtClean="0"/>
              <a:t>28/04/2023</a:t>
            </a:fld>
            <a:endParaRPr lang="en-GB"/>
          </a:p>
        </p:txBody>
      </p:sp>
      <p:sp>
        <p:nvSpPr>
          <p:cNvPr id="6" name="Footer Placeholder 5">
            <a:extLst>
              <a:ext uri="{FF2B5EF4-FFF2-40B4-BE49-F238E27FC236}">
                <a16:creationId xmlns:a16="http://schemas.microsoft.com/office/drawing/2014/main" id="{57E47E52-5467-43F1-8009-D991BBD33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2D3AAC-90F8-484F-907F-BEEEF774B056}"/>
              </a:ext>
            </a:extLst>
          </p:cNvPr>
          <p:cNvSpPr>
            <a:spLocks noGrp="1"/>
          </p:cNvSpPr>
          <p:nvPr>
            <p:ph type="sldNum" sz="quarter" idx="12"/>
          </p:nvPr>
        </p:nvSpPr>
        <p:spPr/>
        <p:txBody>
          <a:bodyPr/>
          <a:lstStyle/>
          <a:p>
            <a:fld id="{F2C7DCB4-8ED6-48B1-84CA-42609F27BBEF}" type="slidenum">
              <a:rPr lang="en-GB" smtClean="0"/>
              <a:t>‹#›</a:t>
            </a:fld>
            <a:endParaRPr lang="en-GB"/>
          </a:p>
        </p:txBody>
      </p:sp>
    </p:spTree>
    <p:extLst>
      <p:ext uri="{BB962C8B-B14F-4D97-AF65-F5344CB8AC3E}">
        <p14:creationId xmlns:p14="http://schemas.microsoft.com/office/powerpoint/2010/main" val="125358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A34DB-75E3-4050-BFE0-8B0FF85BE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56C14F-DAB7-48B4-8830-B0285EDAD3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5EA22E-75E6-44F5-B053-7773A34B9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07CE7-E825-4304-8137-B42ABB9B1CCA}" type="datetimeFigureOut">
              <a:rPr lang="en-GB" smtClean="0"/>
              <a:t>28/04/2023</a:t>
            </a:fld>
            <a:endParaRPr lang="en-GB"/>
          </a:p>
        </p:txBody>
      </p:sp>
      <p:sp>
        <p:nvSpPr>
          <p:cNvPr id="5" name="Footer Placeholder 4">
            <a:extLst>
              <a:ext uri="{FF2B5EF4-FFF2-40B4-BE49-F238E27FC236}">
                <a16:creationId xmlns:a16="http://schemas.microsoft.com/office/drawing/2014/main" id="{40E2F645-F6D1-4847-AC5B-E254D80C56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AD66AC-0295-4CFD-B02E-4C61FF26E2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7DCB4-8ED6-48B1-84CA-42609F27BBEF}" type="slidenum">
              <a:rPr lang="en-GB" smtClean="0"/>
              <a:t>‹#›</a:t>
            </a:fld>
            <a:endParaRPr lang="en-GB"/>
          </a:p>
        </p:txBody>
      </p:sp>
    </p:spTree>
    <p:extLst>
      <p:ext uri="{BB962C8B-B14F-4D97-AF65-F5344CB8AC3E}">
        <p14:creationId xmlns:p14="http://schemas.microsoft.com/office/powerpoint/2010/main" val="2705534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18/10/relationships/comments" Target="../comments/modernComment_107_3D3D76D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en.wikipedia.org/wiki/Blackpool_Sands,_Dartmouth"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visitsouthdevon.co.uk/things-to-do/slapton-ley-national-nature-reserve-p532333" TargetMode="External"/><Relationship Id="rId5" Type="http://schemas.openxmlformats.org/officeDocument/2006/relationships/hyperlink" Target="https://www.mediastorehouse.com.au/discover-images-by-awl/aerial-view-start-point-lighthouse-headland-20339359.html" TargetMode="External"/><Relationship Id="rId4" Type="http://schemas.openxmlformats.org/officeDocument/2006/relationships/hyperlink" Target="https://kids.britannica.com/kids/assembly/view/2435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0396-590D-40E7-9F8E-B4762DB70086}"/>
              </a:ext>
            </a:extLst>
          </p:cNvPr>
          <p:cNvSpPr>
            <a:spLocks noGrp="1"/>
          </p:cNvSpPr>
          <p:nvPr>
            <p:ph type="ctrTitle"/>
          </p:nvPr>
        </p:nvSpPr>
        <p:spPr>
          <a:xfrm rot="2226839">
            <a:off x="387606" y="1321279"/>
            <a:ext cx="7967107" cy="4815840"/>
          </a:xfrm>
        </p:spPr>
        <p:txBody>
          <a:bodyPr>
            <a:prstTxWarp prst="textArchUp">
              <a:avLst>
                <a:gd name="adj" fmla="val 11201579"/>
              </a:avLst>
            </a:prstTxWarp>
          </a:bodyPr>
          <a:lstStyle/>
          <a:p>
            <a:pPr algn="l"/>
            <a:r>
              <a:rPr lang="en-GB" dirty="0">
                <a:solidFill>
                  <a:schemeClr val="accent5">
                    <a:lumMod val="50000"/>
                  </a:schemeClr>
                </a:solidFill>
              </a:rPr>
              <a:t>The Dynamic Coast</a:t>
            </a:r>
            <a:r>
              <a:rPr lang="en-GB" sz="3600" dirty="0">
                <a:solidFill>
                  <a:schemeClr val="accent5">
                    <a:lumMod val="50000"/>
                  </a:schemeClr>
                </a:solidFill>
              </a:rPr>
              <a:t>…..</a:t>
            </a:r>
            <a:endParaRPr lang="en-GB" sz="4800" dirty="0">
              <a:solidFill>
                <a:schemeClr val="accent5">
                  <a:lumMod val="50000"/>
                </a:schemeClr>
              </a:solidFill>
            </a:endParaRPr>
          </a:p>
        </p:txBody>
      </p:sp>
      <p:sp>
        <p:nvSpPr>
          <p:cNvPr id="3" name="Subtitle 2">
            <a:extLst>
              <a:ext uri="{FF2B5EF4-FFF2-40B4-BE49-F238E27FC236}">
                <a16:creationId xmlns:a16="http://schemas.microsoft.com/office/drawing/2014/main" id="{390B27F2-0DA4-416E-91B0-188BA03189C9}"/>
              </a:ext>
            </a:extLst>
          </p:cNvPr>
          <p:cNvSpPr>
            <a:spLocks noGrp="1"/>
          </p:cNvSpPr>
          <p:nvPr>
            <p:ph type="subTitle" idx="1"/>
          </p:nvPr>
        </p:nvSpPr>
        <p:spPr>
          <a:xfrm>
            <a:off x="6036832" y="49481"/>
            <a:ext cx="5927809" cy="637074"/>
          </a:xfrm>
        </p:spPr>
        <p:txBody>
          <a:bodyPr>
            <a:noAutofit/>
          </a:bodyPr>
          <a:lstStyle/>
          <a:p>
            <a:pPr algn="r"/>
            <a:r>
              <a:rPr lang="en-GB" sz="1800" dirty="0">
                <a:solidFill>
                  <a:schemeClr val="accent5">
                    <a:lumMod val="50000"/>
                  </a:schemeClr>
                </a:solidFill>
              </a:rPr>
              <a:t>South West Coastal Monitoring in collaboration with Geography Southwest</a:t>
            </a:r>
          </a:p>
        </p:txBody>
      </p:sp>
      <p:pic>
        <p:nvPicPr>
          <p:cNvPr id="10" name="Picture 9" descr="Logo&#10;&#10;Description automatically generated">
            <a:extLst>
              <a:ext uri="{FF2B5EF4-FFF2-40B4-BE49-F238E27FC236}">
                <a16:creationId xmlns:a16="http://schemas.microsoft.com/office/drawing/2014/main" id="{149F7412-CC63-4102-A493-C52AB9DA08B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22843" y="4665684"/>
            <a:ext cx="2543171" cy="907912"/>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9883" y="4338587"/>
            <a:ext cx="3565470" cy="1372597"/>
          </a:xfrm>
          <a:prstGeom prst="rect">
            <a:avLst/>
          </a:prstGeom>
        </p:spPr>
      </p:pic>
      <p:sp>
        <p:nvSpPr>
          <p:cNvPr id="9" name="TextBox 8"/>
          <p:cNvSpPr txBox="1"/>
          <p:nvPr/>
        </p:nvSpPr>
        <p:spPr>
          <a:xfrm rot="19805813">
            <a:off x="6530076" y="-37063"/>
            <a:ext cx="5443065" cy="2997696"/>
          </a:xfrm>
          <a:prstGeom prst="rect">
            <a:avLst/>
          </a:prstGeom>
          <a:noFill/>
        </p:spPr>
        <p:txBody>
          <a:bodyPr wrap="square" rtlCol="0">
            <a:prstTxWarp prst="textArchDown">
              <a:avLst>
                <a:gd name="adj" fmla="val 249370"/>
              </a:avLst>
            </a:prstTxWarp>
            <a:spAutoFit/>
          </a:bodyPr>
          <a:lstStyle/>
          <a:p>
            <a:r>
              <a:rPr lang="en-GB" sz="3600" dirty="0">
                <a:solidFill>
                  <a:schemeClr val="accent5">
                    <a:lumMod val="50000"/>
                  </a:schemeClr>
                </a:solidFill>
                <a:latin typeface="+mj-lt"/>
              </a:rPr>
              <a:t>…Where is Start Bay?</a:t>
            </a:r>
          </a:p>
        </p:txBody>
      </p:sp>
      <p:sp>
        <p:nvSpPr>
          <p:cNvPr id="7" name="Rectangle 6"/>
          <p:cNvSpPr/>
          <p:nvPr/>
        </p:nvSpPr>
        <p:spPr>
          <a:xfrm>
            <a:off x="10706100" y="6172200"/>
            <a:ext cx="1342636" cy="641122"/>
          </a:xfrm>
          <a:prstGeom prst="rect">
            <a:avLst/>
          </a:prstGeom>
        </p:spPr>
        <p:txBody>
          <a:bodyPr wrap="square">
            <a:spAutoFit/>
          </a:bodyPr>
          <a:lstStyle/>
          <a:p>
            <a:pPr algn="r"/>
            <a:r>
              <a:rPr lang="en-GB" dirty="0">
                <a:solidFill>
                  <a:schemeClr val="accent5">
                    <a:lumMod val="50000"/>
                  </a:schemeClr>
                </a:solidFill>
              </a:rPr>
              <a:t/>
            </a:r>
            <a:br>
              <a:rPr lang="en-GB" dirty="0">
                <a:solidFill>
                  <a:schemeClr val="accent5">
                    <a:lumMod val="50000"/>
                  </a:schemeClr>
                </a:solidFill>
              </a:rPr>
            </a:br>
            <a:r>
              <a:rPr lang="en-GB" dirty="0">
                <a:solidFill>
                  <a:schemeClr val="accent5">
                    <a:lumMod val="50000"/>
                  </a:schemeClr>
                </a:solidFill>
              </a:rPr>
              <a:t>Ppt. 1 of 4</a:t>
            </a:r>
          </a:p>
        </p:txBody>
      </p:sp>
    </p:spTree>
    <p:extLst>
      <p:ext uri="{BB962C8B-B14F-4D97-AF65-F5344CB8AC3E}">
        <p14:creationId xmlns:p14="http://schemas.microsoft.com/office/powerpoint/2010/main" val="283620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6FEF944-CD3A-4F4A-8DD9-32C9E0B2623D}"/>
              </a:ext>
            </a:extLst>
          </p:cNvPr>
          <p:cNvGrpSpPr/>
          <p:nvPr/>
        </p:nvGrpSpPr>
        <p:grpSpPr>
          <a:xfrm>
            <a:off x="5218046" y="855442"/>
            <a:ext cx="3444239" cy="3922637"/>
            <a:chOff x="5334214" y="786866"/>
            <a:chExt cx="4115945" cy="4446240"/>
          </a:xfrm>
        </p:grpSpPr>
        <p:pic>
          <p:nvPicPr>
            <p:cNvPr id="10" name="Picture 9" descr="Logo&#10;&#10;Description automatically generated">
              <a:extLst>
                <a:ext uri="{FF2B5EF4-FFF2-40B4-BE49-F238E27FC236}">
                  <a16:creationId xmlns:a16="http://schemas.microsoft.com/office/drawing/2014/main" id="{149F7412-CC63-4102-A493-C52AB9DA0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177" y="786866"/>
              <a:ext cx="3253283" cy="1161422"/>
            </a:xfrm>
            <a:prstGeom prst="rect">
              <a:avLst/>
            </a:prstGeom>
          </p:spPr>
        </p:pic>
        <p:sp>
          <p:nvSpPr>
            <p:cNvPr id="13" name="TextBox 12">
              <a:extLst>
                <a:ext uri="{FF2B5EF4-FFF2-40B4-BE49-F238E27FC236}">
                  <a16:creationId xmlns:a16="http://schemas.microsoft.com/office/drawing/2014/main" id="{A19FACD9-EDE9-47D8-B73E-136B1C4209A3}"/>
                </a:ext>
              </a:extLst>
            </p:cNvPr>
            <p:cNvSpPr txBox="1"/>
            <p:nvPr/>
          </p:nvSpPr>
          <p:spPr>
            <a:xfrm>
              <a:off x="5334214" y="2101996"/>
              <a:ext cx="4115945" cy="1501477"/>
            </a:xfrm>
            <a:prstGeom prst="rect">
              <a:avLst/>
            </a:prstGeom>
            <a:noFill/>
          </p:spPr>
          <p:txBody>
            <a:bodyPr wrap="square" rtlCol="0">
              <a:spAutoFit/>
            </a:bodyPr>
            <a:lstStyle/>
            <a:p>
              <a:pPr algn="ctr">
                <a:lnSpc>
                  <a:spcPct val="200000"/>
                </a:lnSpc>
              </a:pPr>
              <a:r>
                <a:rPr lang="en-GB" sz="1400" dirty="0">
                  <a:solidFill>
                    <a:srgbClr val="1D3159"/>
                  </a:solidFill>
                </a:rPr>
                <a:t>www.southwest.coastalmonitoring.org</a:t>
              </a:r>
            </a:p>
            <a:p>
              <a:pPr algn="ctr">
                <a:lnSpc>
                  <a:spcPct val="200000"/>
                </a:lnSpc>
              </a:pPr>
              <a:r>
                <a:rPr lang="en-GB" sz="1400" dirty="0">
                  <a:solidFill>
                    <a:srgbClr val="1D3159"/>
                  </a:solidFill>
                </a:rPr>
                <a:t>coastal.observatory@plymouth.ac.uk</a:t>
              </a:r>
            </a:p>
            <a:p>
              <a:pPr algn="ctr">
                <a:lnSpc>
                  <a:spcPct val="200000"/>
                </a:lnSpc>
              </a:pPr>
              <a:r>
                <a:rPr lang="en-GB" sz="1400" dirty="0">
                  <a:solidFill>
                    <a:srgbClr val="1D3159"/>
                  </a:solidFill>
                </a:rPr>
                <a:t>01752 586155</a:t>
              </a:r>
            </a:p>
          </p:txBody>
        </p:sp>
        <p:pic>
          <p:nvPicPr>
            <p:cNvPr id="15" name="Picture 2">
              <a:extLst>
                <a:ext uri="{FF2B5EF4-FFF2-40B4-BE49-F238E27FC236}">
                  <a16:creationId xmlns:a16="http://schemas.microsoft.com/office/drawing/2014/main" id="{18DCA884-93E9-41A0-BEA9-E6CEF98CB6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21" r="39464" b="12964"/>
            <a:stretch/>
          </p:blipFill>
          <p:spPr bwMode="auto">
            <a:xfrm>
              <a:off x="6049502" y="4802264"/>
              <a:ext cx="235605" cy="430842"/>
            </a:xfrm>
            <a:prstGeom prst="rect">
              <a:avLst/>
            </a:prstGeom>
            <a:solidFill>
              <a:schemeClr val="bg1"/>
            </a:solidFill>
            <a:ln>
              <a:noFill/>
            </a:ln>
            <a:effectLst/>
          </p:spPr>
        </p:pic>
      </p:grpSp>
      <p:pic>
        <p:nvPicPr>
          <p:cNvPr id="2" name="Picture 1">
            <a:extLst>
              <a:ext uri="{FF2B5EF4-FFF2-40B4-BE49-F238E27FC236}">
                <a16:creationId xmlns:a16="http://schemas.microsoft.com/office/drawing/2014/main" id="{5265C22E-9180-2DF8-B462-AB7D85A8397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30381" y="452419"/>
            <a:ext cx="4455228" cy="1715127"/>
          </a:xfrm>
          <a:prstGeom prst="rect">
            <a:avLst/>
          </a:prstGeom>
        </p:spPr>
      </p:pic>
      <p:sp>
        <p:nvSpPr>
          <p:cNvPr id="3" name="TextBox 2">
            <a:extLst>
              <a:ext uri="{FF2B5EF4-FFF2-40B4-BE49-F238E27FC236}">
                <a16:creationId xmlns:a16="http://schemas.microsoft.com/office/drawing/2014/main" id="{EC1B525A-1921-7E45-66CB-9F55434FD437}"/>
              </a:ext>
            </a:extLst>
          </p:cNvPr>
          <p:cNvSpPr txBox="1"/>
          <p:nvPr/>
        </p:nvSpPr>
        <p:spPr>
          <a:xfrm>
            <a:off x="8910208" y="2171700"/>
            <a:ext cx="2695575" cy="738664"/>
          </a:xfrm>
          <a:prstGeom prst="rect">
            <a:avLst/>
          </a:prstGeom>
          <a:noFill/>
        </p:spPr>
        <p:txBody>
          <a:bodyPr wrap="square" rtlCol="0">
            <a:spAutoFit/>
          </a:bodyPr>
          <a:lstStyle/>
          <a:p>
            <a:pPr algn="ctr"/>
            <a:r>
              <a:rPr lang="en-US" sz="1400" dirty="0">
                <a:solidFill>
                  <a:srgbClr val="1D3159"/>
                </a:solidFill>
              </a:rPr>
              <a:t>www.geographysouthwest.co.uk</a:t>
            </a:r>
          </a:p>
          <a:p>
            <a:pPr algn="ctr"/>
            <a:endParaRPr lang="en-US" sz="1400" dirty="0">
              <a:solidFill>
                <a:srgbClr val="1D3159"/>
              </a:solidFill>
            </a:endParaRPr>
          </a:p>
          <a:p>
            <a:pPr algn="ctr"/>
            <a:r>
              <a:rPr lang="it-IT" sz="1400" dirty="0">
                <a:solidFill>
                  <a:srgbClr val="1D3159"/>
                </a:solidFill>
              </a:rPr>
              <a:t>rosstrout@aol.com</a:t>
            </a:r>
            <a:endParaRPr lang="en-GB" sz="1400" dirty="0">
              <a:solidFill>
                <a:srgbClr val="1D3159"/>
              </a:solidFill>
            </a:endParaRPr>
          </a:p>
        </p:txBody>
      </p:sp>
      <p:sp>
        <p:nvSpPr>
          <p:cNvPr id="4" name="TextBox 3">
            <a:extLst>
              <a:ext uri="{FF2B5EF4-FFF2-40B4-BE49-F238E27FC236}">
                <a16:creationId xmlns:a16="http://schemas.microsoft.com/office/drawing/2014/main" id="{8D2D8FB4-724F-216D-74D6-79FD8EABAA7B}"/>
              </a:ext>
            </a:extLst>
          </p:cNvPr>
          <p:cNvSpPr txBox="1"/>
          <p:nvPr/>
        </p:nvSpPr>
        <p:spPr>
          <a:xfrm>
            <a:off x="9527540" y="3500518"/>
            <a:ext cx="2185558" cy="307777"/>
          </a:xfrm>
          <a:prstGeom prst="rect">
            <a:avLst/>
          </a:prstGeom>
          <a:noFill/>
        </p:spPr>
        <p:txBody>
          <a:bodyPr wrap="square" rtlCol="0">
            <a:spAutoFit/>
          </a:bodyPr>
          <a:lstStyle/>
          <a:p>
            <a:r>
              <a:rPr lang="en-US" sz="1400" b="1" dirty="0">
                <a:solidFill>
                  <a:srgbClr val="002060"/>
                </a:solidFill>
                <a:effectLst>
                  <a:outerShdw blurRad="38100" dist="38100" dir="2700000" algn="tl">
                    <a:srgbClr val="000000">
                      <a:alpha val="43137"/>
                    </a:srgbClr>
                  </a:outerShdw>
                </a:effectLst>
              </a:rPr>
              <a:t>@geographysw_</a:t>
            </a:r>
            <a:endParaRPr lang="en-GB" sz="1400" b="1" dirty="0">
              <a:solidFill>
                <a:srgbClr val="002060"/>
              </a:solidFill>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CFBBF5C0-6296-1B01-94BA-1CF3322847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266" t="8299" r="56934" b="27911"/>
          <a:stretch/>
        </p:blipFill>
        <p:spPr bwMode="auto">
          <a:xfrm>
            <a:off x="9440672" y="3508826"/>
            <a:ext cx="173736" cy="264525"/>
          </a:xfrm>
          <a:prstGeom prst="rect">
            <a:avLst/>
          </a:prstGeom>
          <a:solidFill>
            <a:schemeClr val="bg1"/>
          </a:solidFill>
          <a:ln>
            <a:noFill/>
          </a:ln>
          <a:effectLst/>
        </p:spPr>
      </p:pic>
      <p:sp>
        <p:nvSpPr>
          <p:cNvPr id="6" name="TextBox 5">
            <a:extLst>
              <a:ext uri="{FF2B5EF4-FFF2-40B4-BE49-F238E27FC236}">
                <a16:creationId xmlns:a16="http://schemas.microsoft.com/office/drawing/2014/main" id="{CC4A327C-FD30-0FC4-0012-D0DC035FA0AD}"/>
              </a:ext>
            </a:extLst>
          </p:cNvPr>
          <p:cNvSpPr txBox="1"/>
          <p:nvPr/>
        </p:nvSpPr>
        <p:spPr>
          <a:xfrm>
            <a:off x="6466518" y="3465574"/>
            <a:ext cx="2185558" cy="307777"/>
          </a:xfrm>
          <a:prstGeom prst="rect">
            <a:avLst/>
          </a:prstGeom>
          <a:noFill/>
        </p:spPr>
        <p:txBody>
          <a:bodyPr wrap="square" rtlCol="0">
            <a:spAutoFit/>
          </a:bodyPr>
          <a:lstStyle/>
          <a:p>
            <a:r>
              <a:rPr lang="en-US" sz="1400" b="1" dirty="0">
                <a:solidFill>
                  <a:srgbClr val="002060"/>
                </a:solidFill>
                <a:effectLst>
                  <a:outerShdw blurRad="38100" dist="38100" dir="2700000" algn="tl">
                    <a:srgbClr val="000000">
                      <a:alpha val="43137"/>
                    </a:srgbClr>
                  </a:outerShdw>
                </a:effectLst>
              </a:rPr>
              <a:t>@OfficialPCO</a:t>
            </a:r>
            <a:endParaRPr lang="en-GB" sz="1400" b="1" dirty="0">
              <a:solidFill>
                <a:srgbClr val="002060"/>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1F3DBDBB-0AF4-0F3A-D9AA-0484FAA2730E}"/>
              </a:ext>
            </a:extLst>
          </p:cNvPr>
          <p:cNvSpPr txBox="1"/>
          <p:nvPr/>
        </p:nvSpPr>
        <p:spPr>
          <a:xfrm>
            <a:off x="5956923" y="3936942"/>
            <a:ext cx="2501971" cy="307777"/>
          </a:xfrm>
          <a:prstGeom prst="rect">
            <a:avLst/>
          </a:prstGeom>
          <a:noFill/>
        </p:spPr>
        <p:txBody>
          <a:bodyPr wrap="square" rtlCol="0">
            <a:spAutoFit/>
          </a:bodyPr>
          <a:lstStyle/>
          <a:p>
            <a:r>
              <a:rPr lang="en-US" sz="1400" b="1" dirty="0">
                <a:solidFill>
                  <a:srgbClr val="002060"/>
                </a:solidFill>
                <a:effectLst>
                  <a:outerShdw blurRad="38100" dist="38100" dir="2700000" algn="tl">
                    <a:srgbClr val="000000">
                      <a:alpha val="43137"/>
                    </a:srgbClr>
                  </a:outerShdw>
                </a:effectLst>
              </a:rPr>
              <a:t>PlymouthCoastalObservatory</a:t>
            </a:r>
            <a:endParaRPr lang="en-GB" sz="1400" b="1" dirty="0">
              <a:solidFill>
                <a:srgbClr val="002060"/>
              </a:solidFill>
              <a:effectLst>
                <a:outerShdw blurRad="38100" dist="38100" dir="2700000" algn="tl">
                  <a:srgbClr val="000000">
                    <a:alpha val="43137"/>
                  </a:srgbClr>
                </a:outerShdw>
              </a:effectLst>
            </a:endParaRPr>
          </a:p>
        </p:txBody>
      </p:sp>
      <p:pic>
        <p:nvPicPr>
          <p:cNvPr id="8" name="Picture 2">
            <a:extLst>
              <a:ext uri="{FF2B5EF4-FFF2-40B4-BE49-F238E27FC236}">
                <a16:creationId xmlns:a16="http://schemas.microsoft.com/office/drawing/2014/main" id="{08AF0BC8-D2F6-ABD7-C159-D4FF1B36D5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82" r="91039" b="25779"/>
          <a:stretch/>
        </p:blipFill>
        <p:spPr bwMode="auto">
          <a:xfrm>
            <a:off x="5835005" y="3903810"/>
            <a:ext cx="178752" cy="307777"/>
          </a:xfrm>
          <a:prstGeom prst="rect">
            <a:avLst/>
          </a:prstGeom>
          <a:solidFill>
            <a:schemeClr val="bg1"/>
          </a:solidFill>
          <a:ln>
            <a:noFill/>
          </a:ln>
          <a:effectLst/>
        </p:spPr>
      </p:pic>
      <p:pic>
        <p:nvPicPr>
          <p:cNvPr id="9" name="Picture 2">
            <a:extLst>
              <a:ext uri="{FF2B5EF4-FFF2-40B4-BE49-F238E27FC236}">
                <a16:creationId xmlns:a16="http://schemas.microsoft.com/office/drawing/2014/main" id="{072156CE-FF47-5420-226B-6A97AEC019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266" t="8299" r="56934" b="27911"/>
          <a:stretch/>
        </p:blipFill>
        <p:spPr bwMode="auto">
          <a:xfrm>
            <a:off x="6379650" y="3479860"/>
            <a:ext cx="173736" cy="264525"/>
          </a:xfrm>
          <a:prstGeom prst="rect">
            <a:avLst/>
          </a:prstGeom>
          <a:solidFill>
            <a:schemeClr val="bg1"/>
          </a:solidFill>
          <a:ln>
            <a:noFill/>
          </a:ln>
          <a:effectLst/>
        </p:spPr>
      </p:pic>
      <p:sp>
        <p:nvSpPr>
          <p:cNvPr id="12" name="TextBox 11">
            <a:extLst>
              <a:ext uri="{FF2B5EF4-FFF2-40B4-BE49-F238E27FC236}">
                <a16:creationId xmlns:a16="http://schemas.microsoft.com/office/drawing/2014/main" id="{C83B25F5-EC6C-E7B0-9375-44E09332019C}"/>
              </a:ext>
            </a:extLst>
          </p:cNvPr>
          <p:cNvSpPr txBox="1"/>
          <p:nvPr/>
        </p:nvSpPr>
        <p:spPr>
          <a:xfrm>
            <a:off x="5956923" y="4451311"/>
            <a:ext cx="2501971" cy="307777"/>
          </a:xfrm>
          <a:prstGeom prst="rect">
            <a:avLst/>
          </a:prstGeom>
          <a:noFill/>
        </p:spPr>
        <p:txBody>
          <a:bodyPr wrap="square" rtlCol="0">
            <a:spAutoFit/>
          </a:bodyPr>
          <a:lstStyle/>
          <a:p>
            <a:r>
              <a:rPr lang="en-US" sz="1400" b="1" dirty="0">
                <a:solidFill>
                  <a:srgbClr val="002060"/>
                </a:solidFill>
                <a:effectLst>
                  <a:outerShdw blurRad="38100" dist="38100" dir="2700000" algn="tl">
                    <a:srgbClr val="000000">
                      <a:alpha val="43137"/>
                    </a:srgbClr>
                  </a:outerShdw>
                </a:effectLst>
              </a:rPr>
              <a:t>Plymouth.Coastal.Observatory</a:t>
            </a:r>
            <a:endParaRPr lang="en-GB" sz="1400" b="1" dirty="0">
              <a:solidFill>
                <a:srgbClr val="002060"/>
              </a:solidFill>
              <a:effectLst>
                <a:outerShdw blurRad="38100" dist="38100" dir="2700000" algn="tl">
                  <a:srgbClr val="000000">
                    <a:alpha val="43137"/>
                  </a:srgbClr>
                </a:outerShdw>
              </a:effectLst>
            </a:endParaRPr>
          </a:p>
        </p:txBody>
      </p:sp>
      <p:sp>
        <p:nvSpPr>
          <p:cNvPr id="17" name="TextBox 16"/>
          <p:cNvSpPr txBox="1"/>
          <p:nvPr/>
        </p:nvSpPr>
        <p:spPr>
          <a:xfrm>
            <a:off x="9300503" y="3936942"/>
            <a:ext cx="2501971" cy="307777"/>
          </a:xfrm>
          <a:prstGeom prst="rect">
            <a:avLst/>
          </a:prstGeom>
          <a:noFill/>
        </p:spPr>
        <p:txBody>
          <a:bodyPr wrap="square" rtlCol="0">
            <a:spAutoFit/>
          </a:bodyPr>
          <a:lstStyle/>
          <a:p>
            <a:r>
              <a:rPr lang="en-US" sz="1400" b="1" dirty="0" err="1" smtClean="0">
                <a:solidFill>
                  <a:srgbClr val="002060"/>
                </a:solidFill>
                <a:effectLst>
                  <a:outerShdw blurRad="38100" dist="38100" dir="2700000" algn="tl">
                    <a:srgbClr val="000000">
                      <a:alpha val="43137"/>
                    </a:srgbClr>
                  </a:outerShdw>
                </a:effectLst>
              </a:rPr>
              <a:t>Geographysouthwest</a:t>
            </a:r>
            <a:endParaRPr lang="en-GB" sz="1400" b="1" dirty="0">
              <a:solidFill>
                <a:srgbClr val="002060"/>
              </a:solidFill>
              <a:effectLst>
                <a:outerShdw blurRad="38100" dist="38100" dir="2700000" algn="tl">
                  <a:srgbClr val="000000">
                    <a:alpha val="43137"/>
                  </a:srgbClr>
                </a:outerShdw>
              </a:effectLst>
            </a:endParaRPr>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082" r="91039" b="25779"/>
          <a:stretch>
            <a:fillRect/>
          </a:stretch>
        </p:blipFill>
        <p:spPr bwMode="auto">
          <a:xfrm>
            <a:off x="9165711" y="3903810"/>
            <a:ext cx="178752" cy="307777"/>
          </a:xfrm>
          <a:prstGeom prst="rect">
            <a:avLst/>
          </a:prstGeom>
          <a:solidFill>
            <a:schemeClr val="bg1"/>
          </a:solidFill>
          <a:ln>
            <a:noFill/>
          </a:ln>
          <a:effectLst/>
        </p:spPr>
      </p:pic>
      <p:pic>
        <p:nvPicPr>
          <p:cNvPr id="19" name="Picture 2" descr="Home - Geography South West"/>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669386" y="4304880"/>
            <a:ext cx="1177217" cy="115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473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A765-ADF0-4691-A161-42692673EAE0}"/>
              </a:ext>
            </a:extLst>
          </p:cNvPr>
          <p:cNvSpPr>
            <a:spLocks noGrp="1"/>
          </p:cNvSpPr>
          <p:nvPr>
            <p:ph type="title"/>
          </p:nvPr>
        </p:nvSpPr>
        <p:spPr>
          <a:xfrm>
            <a:off x="838200" y="149924"/>
            <a:ext cx="10515600" cy="1325563"/>
          </a:xfrm>
        </p:spPr>
        <p:txBody>
          <a:bodyPr/>
          <a:lstStyle/>
          <a:p>
            <a:r>
              <a:rPr lang="en-GB" dirty="0">
                <a:solidFill>
                  <a:schemeClr val="accent5">
                    <a:lumMod val="50000"/>
                  </a:schemeClr>
                </a:solidFill>
              </a:rPr>
              <a:t>Where is Start Bay?</a:t>
            </a:r>
          </a:p>
        </p:txBody>
      </p:sp>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67B70BB9-A213-4523-A321-ACF68C3324E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pic>
        <p:nvPicPr>
          <p:cNvPr id="9" name="Picture 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678" t="1547" r="41050" b="49655"/>
          <a:stretch/>
        </p:blipFill>
        <p:spPr>
          <a:xfrm>
            <a:off x="483591" y="1536809"/>
            <a:ext cx="2116393" cy="2595716"/>
          </a:xfrm>
          <a:prstGeom prst="rect">
            <a:avLst/>
          </a:prstGeom>
          <a:ln w="3175">
            <a:solidFill>
              <a:schemeClr val="tx1"/>
            </a:solidFill>
          </a:ln>
        </p:spPr>
      </p:pic>
      <p:sp>
        <p:nvSpPr>
          <p:cNvPr id="10" name="Content Placeholder 3">
            <a:extLst>
              <a:ext uri="{FF2B5EF4-FFF2-40B4-BE49-F238E27FC236}">
                <a16:creationId xmlns:a16="http://schemas.microsoft.com/office/drawing/2014/main" id="{A30856CF-2F0F-1BAA-99A9-25BD07476915}"/>
              </a:ext>
            </a:extLst>
          </p:cNvPr>
          <p:cNvSpPr>
            <a:spLocks noGrp="1"/>
          </p:cNvSpPr>
          <p:nvPr>
            <p:ph sz="half" idx="4294967295"/>
          </p:nvPr>
        </p:nvSpPr>
        <p:spPr>
          <a:xfrm>
            <a:off x="6172200" y="1756560"/>
            <a:ext cx="5181600" cy="4212838"/>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rPr>
              <a:t>Start Bay is located on the south coast of Devon, UK.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000" dirty="0">
                <a:solidFill>
                  <a:schemeClr val="accent5">
                    <a:lumMod val="50000"/>
                  </a:schemeClr>
                </a:solidFill>
                <a:latin typeface="Calibri" panose="020F0502020204030204"/>
              </a:rPr>
              <a:t>It</a:t>
            </a:r>
            <a:r>
              <a:rPr kumimoji="0" lang="en-GB" sz="2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rPr>
              <a:t> stretches for about 15 km from Start Point in the south to Blackpool Sands in the north.</a:t>
            </a:r>
          </a:p>
          <a:p>
            <a:pPr>
              <a:defRPr/>
            </a:pPr>
            <a:r>
              <a:rPr lang="en-GB" sz="2000" dirty="0">
                <a:solidFill>
                  <a:schemeClr val="accent5">
                    <a:lumMod val="50000"/>
                  </a:schemeClr>
                </a:solidFill>
              </a:rPr>
              <a:t>Whilst Start Point shelters the bay from the prevailing (most frequent) south-westerly winds, Start Bay is very exposed to winds blowing from the east. </a:t>
            </a:r>
            <a:endParaRPr kumimoji="0" lang="en-GB" sz="2000" b="0" i="0" u="none" strike="noStrike" kern="1200" cap="none" spc="0" normalizeH="0" baseline="0" noProof="0" dirty="0">
              <a:ln>
                <a:noFill/>
              </a:ln>
              <a:solidFill>
                <a:schemeClr val="accent5">
                  <a:lumMod val="50000"/>
                </a:schemeClr>
              </a:solidFill>
              <a:effectLst/>
              <a:uLnTx/>
              <a:uFillTx/>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rPr>
              <a:t>There are two main beaches, Slapton Sands in the middle of the bay and Blackpool Sands at the northern end.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rPr>
              <a:t>The beaches are separated by rocky outcrops exposed to the sea.</a:t>
            </a:r>
          </a:p>
          <a:p>
            <a:endParaRPr lang="en-GB" dirty="0"/>
          </a:p>
        </p:txBody>
      </p:sp>
      <p:cxnSp>
        <p:nvCxnSpPr>
          <p:cNvPr id="12" name="Straight Connector 11"/>
          <p:cNvCxnSpPr/>
          <p:nvPr/>
        </p:nvCxnSpPr>
        <p:spPr>
          <a:xfrm flipV="1">
            <a:off x="1338417" y="2834667"/>
            <a:ext cx="1533120" cy="66825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p:cNvCxnSpPr/>
          <p:nvPr/>
        </p:nvCxnSpPr>
        <p:spPr>
          <a:xfrm flipH="1" flipV="1">
            <a:off x="1338417" y="3564247"/>
            <a:ext cx="1533120" cy="268622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6240" t="5256" r="28120" b="44102"/>
          <a:stretch/>
        </p:blipFill>
        <p:spPr>
          <a:xfrm>
            <a:off x="2871537" y="2834667"/>
            <a:ext cx="3182816" cy="3472963"/>
          </a:xfrm>
          <a:prstGeom prst="rect">
            <a:avLst/>
          </a:prstGeom>
          <a:ln w="12700">
            <a:solidFill>
              <a:schemeClr val="tx1"/>
            </a:solidFill>
          </a:ln>
        </p:spPr>
      </p:pic>
    </p:spTree>
    <p:extLst>
      <p:ext uri="{BB962C8B-B14F-4D97-AF65-F5344CB8AC3E}">
        <p14:creationId xmlns:p14="http://schemas.microsoft.com/office/powerpoint/2010/main" val="3261394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6000"/>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184C293B-E93B-43EF-8971-9DE2C283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8" name="Content Placeholder 5"/>
          <p:cNvSpPr>
            <a:spLocks noGrp="1"/>
          </p:cNvSpPr>
          <p:nvPr>
            <p:ph sz="half" idx="4294967295"/>
          </p:nvPr>
        </p:nvSpPr>
        <p:spPr>
          <a:xfrm>
            <a:off x="6334274" y="1784873"/>
            <a:ext cx="5122163" cy="4524027"/>
          </a:xfrm>
          <a:prstGeom prst="rect">
            <a:avLst/>
          </a:prstGeom>
        </p:spPr>
        <p:txBody>
          <a:bodyPr>
            <a:noAutofit/>
          </a:bodyPr>
          <a:lstStyle/>
          <a:p>
            <a:r>
              <a:rPr lang="en-GB" sz="2000" dirty="0">
                <a:solidFill>
                  <a:schemeClr val="accent5">
                    <a:lumMod val="50000"/>
                  </a:schemeClr>
                </a:solidFill>
              </a:rPr>
              <a:t>This is a more detailed map of Start Bay. </a:t>
            </a:r>
            <a:br>
              <a:rPr lang="en-GB" sz="2000" dirty="0">
                <a:solidFill>
                  <a:schemeClr val="accent5">
                    <a:lumMod val="50000"/>
                  </a:schemeClr>
                </a:solidFill>
              </a:rPr>
            </a:br>
            <a:endParaRPr lang="en-GB" sz="2000" dirty="0">
              <a:solidFill>
                <a:schemeClr val="accent5">
                  <a:lumMod val="50000"/>
                </a:schemeClr>
              </a:solidFill>
            </a:endParaRPr>
          </a:p>
          <a:p>
            <a:r>
              <a:rPr lang="en-GB" sz="2000" dirty="0">
                <a:solidFill>
                  <a:schemeClr val="accent5">
                    <a:lumMod val="50000"/>
                  </a:schemeClr>
                </a:solidFill>
              </a:rPr>
              <a:t>Notice that there is a main road that runs alongside the coast. This links the two towns of Dartmouth and Kingsbridge.</a:t>
            </a:r>
            <a:br>
              <a:rPr lang="en-GB" sz="2000" dirty="0">
                <a:solidFill>
                  <a:schemeClr val="accent5">
                    <a:lumMod val="50000"/>
                  </a:schemeClr>
                </a:solidFill>
              </a:rPr>
            </a:br>
            <a:endParaRPr lang="en-GB" sz="2000" dirty="0">
              <a:solidFill>
                <a:schemeClr val="accent5">
                  <a:lumMod val="50000"/>
                </a:schemeClr>
              </a:solidFill>
            </a:endParaRPr>
          </a:p>
          <a:p>
            <a:r>
              <a:rPr lang="en-GB" sz="2000" dirty="0">
                <a:solidFill>
                  <a:schemeClr val="accent5">
                    <a:lumMod val="50000"/>
                  </a:schemeClr>
                </a:solidFill>
              </a:rPr>
              <a:t>Locate South and North </a:t>
            </a:r>
            <a:r>
              <a:rPr lang="en-GB" sz="2000" dirty="0" err="1">
                <a:solidFill>
                  <a:schemeClr val="accent5">
                    <a:lumMod val="50000"/>
                  </a:schemeClr>
                </a:solidFill>
              </a:rPr>
              <a:t>Hallsands</a:t>
            </a:r>
            <a:r>
              <a:rPr lang="en-GB" sz="2000" dirty="0">
                <a:solidFill>
                  <a:schemeClr val="accent5">
                    <a:lumMod val="50000"/>
                  </a:schemeClr>
                </a:solidFill>
              </a:rPr>
              <a:t>, </a:t>
            </a:r>
            <a:r>
              <a:rPr lang="en-GB" sz="2000" dirty="0" err="1">
                <a:solidFill>
                  <a:schemeClr val="accent5">
                    <a:lumMod val="50000"/>
                  </a:schemeClr>
                </a:solidFill>
              </a:rPr>
              <a:t>Beesands</a:t>
            </a:r>
            <a:r>
              <a:rPr lang="en-GB" sz="2000" dirty="0">
                <a:solidFill>
                  <a:schemeClr val="accent5">
                    <a:lumMod val="50000"/>
                  </a:schemeClr>
                </a:solidFill>
              </a:rPr>
              <a:t>, </a:t>
            </a:r>
            <a:r>
              <a:rPr lang="en-GB" sz="2000" dirty="0" err="1">
                <a:solidFill>
                  <a:schemeClr val="accent5">
                    <a:lumMod val="50000"/>
                  </a:schemeClr>
                </a:solidFill>
              </a:rPr>
              <a:t>Torcross</a:t>
            </a:r>
            <a:r>
              <a:rPr lang="en-GB" sz="2000" dirty="0">
                <a:solidFill>
                  <a:schemeClr val="accent5">
                    <a:lumMod val="50000"/>
                  </a:schemeClr>
                </a:solidFill>
              </a:rPr>
              <a:t>, Slapton and Blackpool Sands. These places are all featured in these resources.</a:t>
            </a:r>
            <a:br>
              <a:rPr lang="en-GB" sz="2000" dirty="0">
                <a:solidFill>
                  <a:schemeClr val="accent5">
                    <a:lumMod val="50000"/>
                  </a:schemeClr>
                </a:solidFill>
              </a:rPr>
            </a:br>
            <a:endParaRPr lang="en-GB" sz="2000" dirty="0">
              <a:solidFill>
                <a:schemeClr val="accent5">
                  <a:lumMod val="50000"/>
                </a:schemeClr>
              </a:solidFill>
            </a:endParaRPr>
          </a:p>
          <a:p>
            <a:r>
              <a:rPr lang="en-GB" sz="2000" dirty="0">
                <a:solidFill>
                  <a:schemeClr val="accent5">
                    <a:lumMod val="50000"/>
                  </a:schemeClr>
                </a:solidFill>
              </a:rPr>
              <a:t>Notice there is only one country road that links the coastal villages together.</a:t>
            </a:r>
          </a:p>
        </p:txBody>
      </p:sp>
      <p:sp>
        <p:nvSpPr>
          <p:cNvPr id="9" name="Title 3"/>
          <p:cNvSpPr txBox="1">
            <a:spLocks/>
          </p:cNvSpPr>
          <p:nvPr/>
        </p:nvSpPr>
        <p:spPr>
          <a:xfrm>
            <a:off x="940837" y="2179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accent5">
                    <a:lumMod val="50000"/>
                  </a:schemeClr>
                </a:solidFill>
              </a:rPr>
              <a:t>Start Bay, Devon</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14236" b="42520"/>
          <a:stretch/>
        </p:blipFill>
        <p:spPr>
          <a:xfrm>
            <a:off x="940837" y="1306286"/>
            <a:ext cx="5395511" cy="5114506"/>
          </a:xfrm>
          <a:prstGeom prst="rect">
            <a:avLst/>
          </a:prstGeom>
        </p:spPr>
      </p:pic>
    </p:spTree>
    <p:extLst>
      <p:ext uri="{BB962C8B-B14F-4D97-AF65-F5344CB8AC3E}">
        <p14:creationId xmlns:p14="http://schemas.microsoft.com/office/powerpoint/2010/main" val="1027438292"/>
      </p:ext>
    </p:extLst>
  </p:cSld>
  <p:clrMapOvr>
    <a:masterClrMapping/>
  </p:clrMapOvr>
  <p:extLst mod="1">
    <p:ext uri="{6950BFC3-D8DA-4A85-94F7-54DA5524770B}">
      <p188:commentRel xmlns:p188="http://schemas.microsoft.com/office/powerpoint/2018/8/main" xmlns="" r:id="rId5"/>
    </p:ext>
  </p:extLs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052C952C-7E28-4CBA-84BB-47540FB85D9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6" name="Title 1">
            <a:extLst>
              <a:ext uri="{FF2B5EF4-FFF2-40B4-BE49-F238E27FC236}">
                <a16:creationId xmlns:a16="http://schemas.microsoft.com/office/drawing/2014/main" id="{EF68DAFB-DE14-A6EE-DF93-1820375ABF60}"/>
              </a:ext>
            </a:extLst>
          </p:cNvPr>
          <p:cNvSpPr txBox="1">
            <a:spLocks/>
          </p:cNvSpPr>
          <p:nvPr/>
        </p:nvSpPr>
        <p:spPr>
          <a:xfrm>
            <a:off x="940837" y="2287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accent5">
                    <a:lumMod val="50000"/>
                  </a:schemeClr>
                </a:solidFill>
              </a:rPr>
              <a:t>Headlands and bays</a:t>
            </a:r>
          </a:p>
        </p:txBody>
      </p:sp>
      <p:sp>
        <p:nvSpPr>
          <p:cNvPr id="9" name="Content Placeholder 3">
            <a:extLst>
              <a:ext uri="{FF2B5EF4-FFF2-40B4-BE49-F238E27FC236}">
                <a16:creationId xmlns:a16="http://schemas.microsoft.com/office/drawing/2014/main" id="{51148603-BF83-2F8B-3249-17949FC58AD8}"/>
              </a:ext>
            </a:extLst>
          </p:cNvPr>
          <p:cNvSpPr>
            <a:spLocks noGrp="1"/>
          </p:cNvSpPr>
          <p:nvPr>
            <p:ph sz="half" idx="4294967295"/>
          </p:nvPr>
        </p:nvSpPr>
        <p:spPr>
          <a:xfrm>
            <a:off x="7293864" y="2010398"/>
            <a:ext cx="4316610" cy="4351338"/>
          </a:xfrm>
          <a:prstGeom prst="rect">
            <a:avLst/>
          </a:prstGeom>
        </p:spPr>
        <p:txBody>
          <a:bodyPr>
            <a:normAutofit/>
          </a:bodyPr>
          <a:lstStyle/>
          <a:p>
            <a:r>
              <a:rPr lang="en-GB" sz="2000" dirty="0">
                <a:solidFill>
                  <a:schemeClr val="accent5">
                    <a:lumMod val="50000"/>
                  </a:schemeClr>
                </a:solidFill>
              </a:rPr>
              <a:t>Headlands and bays are common landforms on the South Devon coast. </a:t>
            </a:r>
          </a:p>
          <a:p>
            <a:r>
              <a:rPr lang="en-GB" sz="2000" dirty="0">
                <a:solidFill>
                  <a:schemeClr val="accent5">
                    <a:lumMod val="50000"/>
                  </a:schemeClr>
                </a:solidFill>
              </a:rPr>
              <a:t>Start Point is an example of a headland.</a:t>
            </a:r>
          </a:p>
          <a:p>
            <a:r>
              <a:rPr lang="en-GB" sz="2000" dirty="0">
                <a:solidFill>
                  <a:schemeClr val="accent5">
                    <a:lumMod val="50000"/>
                  </a:schemeClr>
                </a:solidFill>
              </a:rPr>
              <a:t>Start Bay is an example of a bay.</a:t>
            </a:r>
          </a:p>
          <a:p>
            <a:r>
              <a:rPr lang="en-GB" sz="2000" dirty="0">
                <a:solidFill>
                  <a:schemeClr val="accent5">
                    <a:lumMod val="50000"/>
                  </a:schemeClr>
                </a:solidFill>
              </a:rPr>
              <a:t>Headlands and bays are formed when rocks of different strength are exposed at the coast. Weaker rocks are quickly eroded to form bays whereas more resistant rocks erode more slowly to form headlands.</a:t>
            </a:r>
          </a:p>
        </p:txBody>
      </p:sp>
      <p:pic>
        <p:nvPicPr>
          <p:cNvPr id="10" name="Picture 2" descr="headlands and bays&#10;">
            <a:extLst>
              <a:ext uri="{FF2B5EF4-FFF2-40B4-BE49-F238E27FC236}">
                <a16:creationId xmlns:a16="http://schemas.microsoft.com/office/drawing/2014/main" id="{541843FE-229C-46F6-B27A-FEA82EB641B3}"/>
              </a:ext>
            </a:extLst>
          </p:cNvPr>
          <p:cNvPicPr>
            <a:picLocks noGrp="1" noChangeAspect="1" noChangeArrowheads="1"/>
          </p:cNvPicPr>
          <p:nvPr>
            <p:ph sz="half" idx="1"/>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6056" b="23009"/>
          <a:stretch/>
        </p:blipFill>
        <p:spPr bwMode="auto">
          <a:xfrm>
            <a:off x="780297" y="2010398"/>
            <a:ext cx="6356185" cy="298270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73A8C45-513D-69E4-FD86-5097425A9EC8}"/>
              </a:ext>
            </a:extLst>
          </p:cNvPr>
          <p:cNvSpPr txBox="1"/>
          <p:nvPr/>
        </p:nvSpPr>
        <p:spPr>
          <a:xfrm>
            <a:off x="2619446" y="5449173"/>
            <a:ext cx="2677885" cy="646331"/>
          </a:xfrm>
          <a:prstGeom prst="rect">
            <a:avLst/>
          </a:prstGeom>
          <a:noFill/>
          <a:ln>
            <a:solidFill>
              <a:schemeClr val="tx1"/>
            </a:solidFill>
          </a:ln>
        </p:spPr>
        <p:txBody>
          <a:bodyPr wrap="square" rtlCol="0">
            <a:spAutoFit/>
          </a:bodyPr>
          <a:lstStyle/>
          <a:p>
            <a:pPr algn="ctr"/>
            <a:r>
              <a:rPr lang="en-US" dirty="0"/>
              <a:t>Hard rock – erodes </a:t>
            </a:r>
            <a:r>
              <a:rPr lang="en-US" b="1" dirty="0"/>
              <a:t>slower</a:t>
            </a:r>
          </a:p>
          <a:p>
            <a:pPr algn="ctr"/>
            <a:r>
              <a:rPr lang="en-US" dirty="0"/>
              <a:t>Soft rock – erodes </a:t>
            </a:r>
            <a:r>
              <a:rPr lang="en-US" b="1" dirty="0"/>
              <a:t>faster</a:t>
            </a:r>
            <a:endParaRPr lang="en-GB" b="1" dirty="0"/>
          </a:p>
        </p:txBody>
      </p:sp>
    </p:spTree>
    <p:extLst>
      <p:ext uri="{BB962C8B-B14F-4D97-AF65-F5344CB8AC3E}">
        <p14:creationId xmlns:p14="http://schemas.microsoft.com/office/powerpoint/2010/main" val="1298603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A765-ADF0-4691-A161-42692673EAE0}"/>
              </a:ext>
            </a:extLst>
          </p:cNvPr>
          <p:cNvSpPr>
            <a:spLocks noGrp="1"/>
          </p:cNvSpPr>
          <p:nvPr>
            <p:ph type="title"/>
          </p:nvPr>
        </p:nvSpPr>
        <p:spPr>
          <a:xfrm>
            <a:off x="838200" y="124493"/>
            <a:ext cx="10515600" cy="1325563"/>
          </a:xfrm>
        </p:spPr>
        <p:txBody>
          <a:bodyPr/>
          <a:lstStyle/>
          <a:p>
            <a:r>
              <a:rPr lang="en-GB" dirty="0">
                <a:solidFill>
                  <a:schemeClr val="accent5">
                    <a:lumMod val="50000"/>
                  </a:schemeClr>
                </a:solidFill>
              </a:rPr>
              <a:t>Start Point</a:t>
            </a:r>
          </a:p>
        </p:txBody>
      </p:sp>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85669E02-BAA4-4A6A-8200-4E44B680A40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6" name="Content Placeholder 3">
            <a:extLst>
              <a:ext uri="{FF2B5EF4-FFF2-40B4-BE49-F238E27FC236}">
                <a16:creationId xmlns:a16="http://schemas.microsoft.com/office/drawing/2014/main" id="{DA5DB896-D298-B168-7529-0BCBE979607A}"/>
              </a:ext>
            </a:extLst>
          </p:cNvPr>
          <p:cNvSpPr txBox="1">
            <a:spLocks/>
          </p:cNvSpPr>
          <p:nvPr/>
        </p:nvSpPr>
        <p:spPr>
          <a:xfrm>
            <a:off x="6668396" y="2044886"/>
            <a:ext cx="5093368" cy="42055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accent5">
                    <a:lumMod val="50000"/>
                  </a:schemeClr>
                </a:solidFill>
              </a:rPr>
              <a:t>This is a photo of Start Point and its famous lighthouse. </a:t>
            </a:r>
          </a:p>
          <a:p>
            <a:r>
              <a:rPr lang="en-GB" sz="2000" dirty="0">
                <a:solidFill>
                  <a:schemeClr val="accent5">
                    <a:lumMod val="50000"/>
                  </a:schemeClr>
                </a:solidFill>
              </a:rPr>
              <a:t>Resistant rocks exposed at the coast have formed this dramatic headland. </a:t>
            </a:r>
          </a:p>
          <a:p>
            <a:r>
              <a:rPr lang="en-GB" sz="2000" dirty="0">
                <a:solidFill>
                  <a:schemeClr val="accent5">
                    <a:lumMod val="50000"/>
                  </a:schemeClr>
                </a:solidFill>
              </a:rPr>
              <a:t>Notice the steep cliffs and </a:t>
            </a:r>
            <a:r>
              <a:rPr lang="en-GB" sz="2000" b="1" dirty="0">
                <a:ln w="3175">
                  <a:solidFill>
                    <a:srgbClr val="1D3159"/>
                  </a:solidFill>
                </a:ln>
                <a:solidFill>
                  <a:schemeClr val="accent2">
                    <a:lumMod val="75000"/>
                  </a:schemeClr>
                </a:solidFill>
              </a:rPr>
              <a:t>exposed rocks </a:t>
            </a:r>
            <a:r>
              <a:rPr lang="en-GB" sz="2000" dirty="0">
                <a:solidFill>
                  <a:schemeClr val="accent5">
                    <a:lumMod val="50000"/>
                  </a:schemeClr>
                </a:solidFill>
              </a:rPr>
              <a:t>at Start Point. No wonder there is a lighthouse here!</a:t>
            </a:r>
          </a:p>
          <a:p>
            <a:r>
              <a:rPr lang="en-GB" sz="2000" dirty="0">
                <a:solidFill>
                  <a:schemeClr val="accent5">
                    <a:lumMod val="50000"/>
                  </a:schemeClr>
                </a:solidFill>
              </a:rPr>
              <a:t>Notice that there is a small bay at the tip of the headland with a tiny </a:t>
            </a:r>
            <a:r>
              <a:rPr lang="en-GB" sz="2000" b="1" dirty="0">
                <a:ln w="3175">
                  <a:solidFill>
                    <a:schemeClr val="tx1">
                      <a:lumMod val="95000"/>
                      <a:lumOff val="5000"/>
                    </a:schemeClr>
                  </a:solidFill>
                </a:ln>
                <a:solidFill>
                  <a:srgbClr val="FFFF00"/>
                </a:solidFill>
              </a:rPr>
              <a:t>sandy beach</a:t>
            </a:r>
            <a:r>
              <a:rPr lang="en-GB" sz="2000" dirty="0">
                <a:solidFill>
                  <a:schemeClr val="accent5">
                    <a:lumMod val="50000"/>
                  </a:schemeClr>
                </a:solidFill>
              </a:rPr>
              <a:t>.</a:t>
            </a:r>
          </a:p>
          <a:p>
            <a:r>
              <a:rPr lang="en-GB" sz="2000" dirty="0">
                <a:solidFill>
                  <a:schemeClr val="accent5">
                    <a:lumMod val="50000"/>
                  </a:schemeClr>
                </a:solidFill>
              </a:rPr>
              <a:t>To the right of Start Point and the </a:t>
            </a:r>
            <a:r>
              <a:rPr lang="en-GB" sz="2000" dirty="0">
                <a:ln w="3175">
                  <a:solidFill>
                    <a:schemeClr val="tx1"/>
                  </a:solidFill>
                </a:ln>
                <a:solidFill>
                  <a:schemeClr val="accent5">
                    <a:lumMod val="50000"/>
                  </a:schemeClr>
                </a:solidFill>
              </a:rPr>
              <a:t>lighthouse</a:t>
            </a:r>
            <a:r>
              <a:rPr lang="en-GB" sz="2000" dirty="0">
                <a:solidFill>
                  <a:schemeClr val="accent5">
                    <a:lumMod val="50000"/>
                  </a:schemeClr>
                </a:solidFill>
              </a:rPr>
              <a:t> is the broad curve of Start Bay. </a:t>
            </a:r>
          </a:p>
        </p:txBody>
      </p:sp>
      <p:pic>
        <p:nvPicPr>
          <p:cNvPr id="8" name="Picture 2" descr="Aerial view of Start Point lighthouse and headland (Photos Framed,  Prints,...) #20339359">
            <a:extLst>
              <a:ext uri="{FF2B5EF4-FFF2-40B4-BE49-F238E27FC236}">
                <a16:creationId xmlns:a16="http://schemas.microsoft.com/office/drawing/2014/main" id="{E77AFC31-359E-A947-E2C8-02F2E06B54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394" y="2075098"/>
            <a:ext cx="5394539" cy="35963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382525">
            <a:off x="5152188" y="2795438"/>
            <a:ext cx="1237096" cy="294577"/>
          </a:xfrm>
          <a:prstGeom prst="rect">
            <a:avLst/>
          </a:prstGeom>
          <a:noFill/>
        </p:spPr>
        <p:txBody>
          <a:bodyPr wrap="square" rtlCol="0">
            <a:prstTxWarp prst="textCanUp">
              <a:avLst/>
            </a:prstTxWarp>
            <a:spAutoFit/>
          </a:bodyPr>
          <a:lstStyle/>
          <a:p>
            <a:r>
              <a:rPr lang="en-GB" b="1" i="1" dirty="0">
                <a:ln>
                  <a:solidFill>
                    <a:schemeClr val="accent1"/>
                  </a:solidFill>
                </a:ln>
                <a:solidFill>
                  <a:schemeClr val="accent5">
                    <a:lumMod val="20000"/>
                    <a:lumOff val="80000"/>
                  </a:schemeClr>
                </a:solidFill>
              </a:rPr>
              <a:t>Start</a:t>
            </a:r>
            <a:r>
              <a:rPr lang="en-GB" i="1" dirty="0"/>
              <a:t> </a:t>
            </a:r>
            <a:r>
              <a:rPr lang="en-GB" i="1" dirty="0">
                <a:solidFill>
                  <a:schemeClr val="accent5">
                    <a:lumMod val="20000"/>
                    <a:lumOff val="80000"/>
                  </a:schemeClr>
                </a:solidFill>
              </a:rPr>
              <a:t>Bay</a:t>
            </a:r>
          </a:p>
        </p:txBody>
      </p:sp>
      <p:grpSp>
        <p:nvGrpSpPr>
          <p:cNvPr id="13" name="Group 12"/>
          <p:cNvGrpSpPr/>
          <p:nvPr/>
        </p:nvGrpSpPr>
        <p:grpSpPr>
          <a:xfrm>
            <a:off x="2488223" y="4053254"/>
            <a:ext cx="2145332" cy="720969"/>
            <a:chOff x="2488223" y="4053254"/>
            <a:chExt cx="2145332" cy="720969"/>
          </a:xfrm>
        </p:grpSpPr>
        <p:sp>
          <p:nvSpPr>
            <p:cNvPr id="4" name="Freeform 3"/>
            <p:cNvSpPr/>
            <p:nvPr/>
          </p:nvSpPr>
          <p:spPr>
            <a:xfrm>
              <a:off x="2488223" y="4053254"/>
              <a:ext cx="1081454" cy="720969"/>
            </a:xfrm>
            <a:custGeom>
              <a:avLst/>
              <a:gdLst>
                <a:gd name="connsiteX0" fmla="*/ 105508 w 1081454"/>
                <a:gd name="connsiteY0" fmla="*/ 0 h 720969"/>
                <a:gd name="connsiteX1" fmla="*/ 140677 w 1081454"/>
                <a:gd name="connsiteY1" fmla="*/ 43961 h 720969"/>
                <a:gd name="connsiteX2" fmla="*/ 167054 w 1081454"/>
                <a:gd name="connsiteY2" fmla="*/ 96715 h 720969"/>
                <a:gd name="connsiteX3" fmla="*/ 193431 w 1081454"/>
                <a:gd name="connsiteY3" fmla="*/ 105508 h 720969"/>
                <a:gd name="connsiteX4" fmla="*/ 211015 w 1081454"/>
                <a:gd name="connsiteY4" fmla="*/ 140677 h 720969"/>
                <a:gd name="connsiteX5" fmla="*/ 246185 w 1081454"/>
                <a:gd name="connsiteY5" fmla="*/ 193431 h 720969"/>
                <a:gd name="connsiteX6" fmla="*/ 263769 w 1081454"/>
                <a:gd name="connsiteY6" fmla="*/ 246184 h 720969"/>
                <a:gd name="connsiteX7" fmla="*/ 272562 w 1081454"/>
                <a:gd name="connsiteY7" fmla="*/ 272561 h 720969"/>
                <a:gd name="connsiteX8" fmla="*/ 263769 w 1081454"/>
                <a:gd name="connsiteY8" fmla="*/ 298938 h 720969"/>
                <a:gd name="connsiteX9" fmla="*/ 211015 w 1081454"/>
                <a:gd name="connsiteY9" fmla="*/ 342900 h 720969"/>
                <a:gd name="connsiteX10" fmla="*/ 184639 w 1081454"/>
                <a:gd name="connsiteY10" fmla="*/ 492369 h 720969"/>
                <a:gd name="connsiteX11" fmla="*/ 158262 w 1081454"/>
                <a:gd name="connsiteY11" fmla="*/ 518746 h 720969"/>
                <a:gd name="connsiteX12" fmla="*/ 140677 w 1081454"/>
                <a:gd name="connsiteY12" fmla="*/ 545123 h 720969"/>
                <a:gd name="connsiteX13" fmla="*/ 79131 w 1081454"/>
                <a:gd name="connsiteY13" fmla="*/ 562708 h 720969"/>
                <a:gd name="connsiteX14" fmla="*/ 52754 w 1081454"/>
                <a:gd name="connsiteY14" fmla="*/ 589084 h 720969"/>
                <a:gd name="connsiteX15" fmla="*/ 0 w 1081454"/>
                <a:gd name="connsiteY15" fmla="*/ 624254 h 720969"/>
                <a:gd name="connsiteX16" fmla="*/ 52754 w 1081454"/>
                <a:gd name="connsiteY16" fmla="*/ 668215 h 720969"/>
                <a:gd name="connsiteX17" fmla="*/ 123092 w 1081454"/>
                <a:gd name="connsiteY17" fmla="*/ 677008 h 720969"/>
                <a:gd name="connsiteX18" fmla="*/ 158262 w 1081454"/>
                <a:gd name="connsiteY18" fmla="*/ 694592 h 720969"/>
                <a:gd name="connsiteX19" fmla="*/ 281354 w 1081454"/>
                <a:gd name="connsiteY19" fmla="*/ 685800 h 720969"/>
                <a:gd name="connsiteX20" fmla="*/ 334108 w 1081454"/>
                <a:gd name="connsiteY20" fmla="*/ 668215 h 720969"/>
                <a:gd name="connsiteX21" fmla="*/ 509954 w 1081454"/>
                <a:gd name="connsiteY21" fmla="*/ 677008 h 720969"/>
                <a:gd name="connsiteX22" fmla="*/ 597877 w 1081454"/>
                <a:gd name="connsiteY22" fmla="*/ 694592 h 720969"/>
                <a:gd name="connsiteX23" fmla="*/ 650631 w 1081454"/>
                <a:gd name="connsiteY23" fmla="*/ 712177 h 720969"/>
                <a:gd name="connsiteX24" fmla="*/ 712177 w 1081454"/>
                <a:gd name="connsiteY24" fmla="*/ 720969 h 720969"/>
                <a:gd name="connsiteX25" fmla="*/ 738554 w 1081454"/>
                <a:gd name="connsiteY25" fmla="*/ 668215 h 720969"/>
                <a:gd name="connsiteX26" fmla="*/ 712177 w 1081454"/>
                <a:gd name="connsiteY26" fmla="*/ 650631 h 720969"/>
                <a:gd name="connsiteX27" fmla="*/ 703385 w 1081454"/>
                <a:gd name="connsiteY27" fmla="*/ 571500 h 720969"/>
                <a:gd name="connsiteX28" fmla="*/ 729762 w 1081454"/>
                <a:gd name="connsiteY28" fmla="*/ 553915 h 720969"/>
                <a:gd name="connsiteX29" fmla="*/ 764931 w 1081454"/>
                <a:gd name="connsiteY29" fmla="*/ 562708 h 720969"/>
                <a:gd name="connsiteX30" fmla="*/ 800100 w 1081454"/>
                <a:gd name="connsiteY30" fmla="*/ 685800 h 720969"/>
                <a:gd name="connsiteX31" fmla="*/ 835269 w 1081454"/>
                <a:gd name="connsiteY31" fmla="*/ 703384 h 720969"/>
                <a:gd name="connsiteX32" fmla="*/ 861646 w 1081454"/>
                <a:gd name="connsiteY32" fmla="*/ 720969 h 720969"/>
                <a:gd name="connsiteX33" fmla="*/ 1037492 w 1081454"/>
                <a:gd name="connsiteY33" fmla="*/ 712177 h 720969"/>
                <a:gd name="connsiteX34" fmla="*/ 1063869 w 1081454"/>
                <a:gd name="connsiteY34" fmla="*/ 703384 h 720969"/>
                <a:gd name="connsiteX35" fmla="*/ 1081454 w 1081454"/>
                <a:gd name="connsiteY35" fmla="*/ 677008 h 720969"/>
                <a:gd name="connsiteX36" fmla="*/ 1055077 w 1081454"/>
                <a:gd name="connsiteY36" fmla="*/ 624254 h 720969"/>
                <a:gd name="connsiteX37" fmla="*/ 1028700 w 1081454"/>
                <a:gd name="connsiteY37" fmla="*/ 615461 h 720969"/>
                <a:gd name="connsiteX38" fmla="*/ 975946 w 1081454"/>
                <a:gd name="connsiteY38" fmla="*/ 571500 h 720969"/>
                <a:gd name="connsiteX39" fmla="*/ 923192 w 1081454"/>
                <a:gd name="connsiteY39" fmla="*/ 536331 h 720969"/>
                <a:gd name="connsiteX40" fmla="*/ 896815 w 1081454"/>
                <a:gd name="connsiteY40" fmla="*/ 509954 h 720969"/>
                <a:gd name="connsiteX41" fmla="*/ 861646 w 1081454"/>
                <a:gd name="connsiteY41" fmla="*/ 457200 h 720969"/>
                <a:gd name="connsiteX42" fmla="*/ 852854 w 1081454"/>
                <a:gd name="connsiteY42" fmla="*/ 430823 h 720969"/>
                <a:gd name="connsiteX43" fmla="*/ 844062 w 1081454"/>
                <a:gd name="connsiteY43" fmla="*/ 386861 h 7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81454" h="720969">
                  <a:moveTo>
                    <a:pt x="105508" y="0"/>
                  </a:moveTo>
                  <a:cubicBezTo>
                    <a:pt x="117231" y="14654"/>
                    <a:pt x="130731" y="28048"/>
                    <a:pt x="140677" y="43961"/>
                  </a:cubicBezTo>
                  <a:cubicBezTo>
                    <a:pt x="156606" y="69448"/>
                    <a:pt x="140000" y="75072"/>
                    <a:pt x="167054" y="96715"/>
                  </a:cubicBezTo>
                  <a:cubicBezTo>
                    <a:pt x="174291" y="102505"/>
                    <a:pt x="184639" y="102577"/>
                    <a:pt x="193431" y="105508"/>
                  </a:cubicBezTo>
                  <a:cubicBezTo>
                    <a:pt x="199292" y="117231"/>
                    <a:pt x="204272" y="129438"/>
                    <a:pt x="211015" y="140677"/>
                  </a:cubicBezTo>
                  <a:cubicBezTo>
                    <a:pt x="221889" y="158799"/>
                    <a:pt x="246185" y="193431"/>
                    <a:pt x="246185" y="193431"/>
                  </a:cubicBezTo>
                  <a:lnTo>
                    <a:pt x="263769" y="246184"/>
                  </a:lnTo>
                  <a:lnTo>
                    <a:pt x="272562" y="272561"/>
                  </a:lnTo>
                  <a:cubicBezTo>
                    <a:pt x="269631" y="281353"/>
                    <a:pt x="268910" y="291227"/>
                    <a:pt x="263769" y="298938"/>
                  </a:cubicBezTo>
                  <a:cubicBezTo>
                    <a:pt x="250229" y="319247"/>
                    <a:pt x="230478" y="329924"/>
                    <a:pt x="211015" y="342900"/>
                  </a:cubicBezTo>
                  <a:cubicBezTo>
                    <a:pt x="161920" y="416545"/>
                    <a:pt x="228027" y="307971"/>
                    <a:pt x="184639" y="492369"/>
                  </a:cubicBezTo>
                  <a:cubicBezTo>
                    <a:pt x="181791" y="504473"/>
                    <a:pt x="166222" y="509194"/>
                    <a:pt x="158262" y="518746"/>
                  </a:cubicBezTo>
                  <a:cubicBezTo>
                    <a:pt x="151497" y="526864"/>
                    <a:pt x="148929" y="538522"/>
                    <a:pt x="140677" y="545123"/>
                  </a:cubicBezTo>
                  <a:cubicBezTo>
                    <a:pt x="134946" y="549708"/>
                    <a:pt x="81426" y="562134"/>
                    <a:pt x="79131" y="562708"/>
                  </a:cubicBezTo>
                  <a:cubicBezTo>
                    <a:pt x="70339" y="571500"/>
                    <a:pt x="63550" y="582915"/>
                    <a:pt x="52754" y="589084"/>
                  </a:cubicBezTo>
                  <a:cubicBezTo>
                    <a:pt x="-8388" y="624022"/>
                    <a:pt x="38036" y="567200"/>
                    <a:pt x="0" y="624254"/>
                  </a:cubicBezTo>
                  <a:cubicBezTo>
                    <a:pt x="10444" y="634698"/>
                    <a:pt x="35921" y="663624"/>
                    <a:pt x="52754" y="668215"/>
                  </a:cubicBezTo>
                  <a:cubicBezTo>
                    <a:pt x="75550" y="674432"/>
                    <a:pt x="99646" y="674077"/>
                    <a:pt x="123092" y="677008"/>
                  </a:cubicBezTo>
                  <a:cubicBezTo>
                    <a:pt x="134815" y="682869"/>
                    <a:pt x="146215" y="689429"/>
                    <a:pt x="158262" y="694592"/>
                  </a:cubicBezTo>
                  <a:cubicBezTo>
                    <a:pt x="205070" y="714652"/>
                    <a:pt x="213190" y="701838"/>
                    <a:pt x="281354" y="685800"/>
                  </a:cubicBezTo>
                  <a:cubicBezTo>
                    <a:pt x="299397" y="681555"/>
                    <a:pt x="334108" y="668215"/>
                    <a:pt x="334108" y="668215"/>
                  </a:cubicBezTo>
                  <a:cubicBezTo>
                    <a:pt x="392723" y="671146"/>
                    <a:pt x="451438" y="672507"/>
                    <a:pt x="509954" y="677008"/>
                  </a:cubicBezTo>
                  <a:cubicBezTo>
                    <a:pt x="531260" y="678647"/>
                    <a:pt x="574808" y="687671"/>
                    <a:pt x="597877" y="694592"/>
                  </a:cubicBezTo>
                  <a:cubicBezTo>
                    <a:pt x="615631" y="699918"/>
                    <a:pt x="632281" y="709556"/>
                    <a:pt x="650631" y="712177"/>
                  </a:cubicBezTo>
                  <a:lnTo>
                    <a:pt x="712177" y="720969"/>
                  </a:lnTo>
                  <a:cubicBezTo>
                    <a:pt x="715880" y="715415"/>
                    <a:pt x="743105" y="679591"/>
                    <a:pt x="738554" y="668215"/>
                  </a:cubicBezTo>
                  <a:cubicBezTo>
                    <a:pt x="734629" y="658404"/>
                    <a:pt x="720969" y="656492"/>
                    <a:pt x="712177" y="650631"/>
                  </a:cubicBezTo>
                  <a:cubicBezTo>
                    <a:pt x="691836" y="620120"/>
                    <a:pt x="680821" y="616627"/>
                    <a:pt x="703385" y="571500"/>
                  </a:cubicBezTo>
                  <a:cubicBezTo>
                    <a:pt x="708111" y="562048"/>
                    <a:pt x="720970" y="559777"/>
                    <a:pt x="729762" y="553915"/>
                  </a:cubicBezTo>
                  <a:cubicBezTo>
                    <a:pt x="741485" y="556846"/>
                    <a:pt x="759145" y="552100"/>
                    <a:pt x="764931" y="562708"/>
                  </a:cubicBezTo>
                  <a:cubicBezTo>
                    <a:pt x="776982" y="584803"/>
                    <a:pt x="772702" y="658402"/>
                    <a:pt x="800100" y="685800"/>
                  </a:cubicBezTo>
                  <a:cubicBezTo>
                    <a:pt x="809368" y="695068"/>
                    <a:pt x="823889" y="696881"/>
                    <a:pt x="835269" y="703384"/>
                  </a:cubicBezTo>
                  <a:cubicBezTo>
                    <a:pt x="844444" y="708627"/>
                    <a:pt x="852854" y="715107"/>
                    <a:pt x="861646" y="720969"/>
                  </a:cubicBezTo>
                  <a:cubicBezTo>
                    <a:pt x="920261" y="718038"/>
                    <a:pt x="979024" y="717261"/>
                    <a:pt x="1037492" y="712177"/>
                  </a:cubicBezTo>
                  <a:cubicBezTo>
                    <a:pt x="1046725" y="711374"/>
                    <a:pt x="1056632" y="709174"/>
                    <a:pt x="1063869" y="703384"/>
                  </a:cubicBezTo>
                  <a:cubicBezTo>
                    <a:pt x="1072120" y="696783"/>
                    <a:pt x="1075592" y="685800"/>
                    <a:pt x="1081454" y="677008"/>
                  </a:cubicBezTo>
                  <a:cubicBezTo>
                    <a:pt x="1075662" y="659631"/>
                    <a:pt x="1070573" y="636651"/>
                    <a:pt x="1055077" y="624254"/>
                  </a:cubicBezTo>
                  <a:cubicBezTo>
                    <a:pt x="1047840" y="618464"/>
                    <a:pt x="1037492" y="618392"/>
                    <a:pt x="1028700" y="615461"/>
                  </a:cubicBezTo>
                  <a:cubicBezTo>
                    <a:pt x="951639" y="538400"/>
                    <a:pt x="1049392" y="632704"/>
                    <a:pt x="975946" y="571500"/>
                  </a:cubicBezTo>
                  <a:cubicBezTo>
                    <a:pt x="932038" y="534911"/>
                    <a:pt x="969547" y="551782"/>
                    <a:pt x="923192" y="536331"/>
                  </a:cubicBezTo>
                  <a:cubicBezTo>
                    <a:pt x="914400" y="527539"/>
                    <a:pt x="904449" y="519769"/>
                    <a:pt x="896815" y="509954"/>
                  </a:cubicBezTo>
                  <a:cubicBezTo>
                    <a:pt x="883840" y="493272"/>
                    <a:pt x="861646" y="457200"/>
                    <a:pt x="861646" y="457200"/>
                  </a:cubicBezTo>
                  <a:cubicBezTo>
                    <a:pt x="858715" y="448408"/>
                    <a:pt x="855102" y="439814"/>
                    <a:pt x="852854" y="430823"/>
                  </a:cubicBezTo>
                  <a:cubicBezTo>
                    <a:pt x="849230" y="416325"/>
                    <a:pt x="844062" y="386861"/>
                    <a:pt x="844062" y="386861"/>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771900" y="4106008"/>
              <a:ext cx="861655" cy="395654"/>
            </a:xfrm>
            <a:custGeom>
              <a:avLst/>
              <a:gdLst>
                <a:gd name="connsiteX0" fmla="*/ 0 w 861655"/>
                <a:gd name="connsiteY0" fmla="*/ 211015 h 395654"/>
                <a:gd name="connsiteX1" fmla="*/ 70338 w 861655"/>
                <a:gd name="connsiteY1" fmla="*/ 263769 h 395654"/>
                <a:gd name="connsiteX2" fmla="*/ 105508 w 861655"/>
                <a:gd name="connsiteY2" fmla="*/ 290146 h 395654"/>
                <a:gd name="connsiteX3" fmla="*/ 140677 w 861655"/>
                <a:gd name="connsiteY3" fmla="*/ 298938 h 395654"/>
                <a:gd name="connsiteX4" fmla="*/ 202223 w 861655"/>
                <a:gd name="connsiteY4" fmla="*/ 334107 h 395654"/>
                <a:gd name="connsiteX5" fmla="*/ 254977 w 861655"/>
                <a:gd name="connsiteY5" fmla="*/ 369277 h 395654"/>
                <a:gd name="connsiteX6" fmla="*/ 334108 w 861655"/>
                <a:gd name="connsiteY6" fmla="*/ 360484 h 395654"/>
                <a:gd name="connsiteX7" fmla="*/ 342900 w 861655"/>
                <a:gd name="connsiteY7" fmla="*/ 334107 h 395654"/>
                <a:gd name="connsiteX8" fmla="*/ 325315 w 861655"/>
                <a:gd name="connsiteY8" fmla="*/ 237392 h 395654"/>
                <a:gd name="connsiteX9" fmla="*/ 351692 w 861655"/>
                <a:gd name="connsiteY9" fmla="*/ 219807 h 395654"/>
                <a:gd name="connsiteX10" fmla="*/ 404446 w 861655"/>
                <a:gd name="connsiteY10" fmla="*/ 298938 h 395654"/>
                <a:gd name="connsiteX11" fmla="*/ 430823 w 861655"/>
                <a:gd name="connsiteY11" fmla="*/ 290146 h 395654"/>
                <a:gd name="connsiteX12" fmla="*/ 439615 w 861655"/>
                <a:gd name="connsiteY12" fmla="*/ 237392 h 395654"/>
                <a:gd name="connsiteX13" fmla="*/ 448408 w 861655"/>
                <a:gd name="connsiteY13" fmla="*/ 193430 h 395654"/>
                <a:gd name="connsiteX14" fmla="*/ 483577 w 861655"/>
                <a:gd name="connsiteY14" fmla="*/ 184638 h 395654"/>
                <a:gd name="connsiteX15" fmla="*/ 518746 w 861655"/>
                <a:gd name="connsiteY15" fmla="*/ 325315 h 395654"/>
                <a:gd name="connsiteX16" fmla="*/ 562708 w 861655"/>
                <a:gd name="connsiteY16" fmla="*/ 378069 h 395654"/>
                <a:gd name="connsiteX17" fmla="*/ 615462 w 861655"/>
                <a:gd name="connsiteY17" fmla="*/ 395654 h 395654"/>
                <a:gd name="connsiteX18" fmla="*/ 641838 w 861655"/>
                <a:gd name="connsiteY18" fmla="*/ 334107 h 395654"/>
                <a:gd name="connsiteX19" fmla="*/ 650631 w 861655"/>
                <a:gd name="connsiteY19" fmla="*/ 298938 h 395654"/>
                <a:gd name="connsiteX20" fmla="*/ 677008 w 861655"/>
                <a:gd name="connsiteY20" fmla="*/ 290146 h 395654"/>
                <a:gd name="connsiteX21" fmla="*/ 720969 w 861655"/>
                <a:gd name="connsiteY21" fmla="*/ 281354 h 395654"/>
                <a:gd name="connsiteX22" fmla="*/ 747346 w 861655"/>
                <a:gd name="connsiteY22" fmla="*/ 272561 h 395654"/>
                <a:gd name="connsiteX23" fmla="*/ 782515 w 861655"/>
                <a:gd name="connsiteY23" fmla="*/ 263769 h 395654"/>
                <a:gd name="connsiteX24" fmla="*/ 835269 w 861655"/>
                <a:gd name="connsiteY24" fmla="*/ 246184 h 395654"/>
                <a:gd name="connsiteX25" fmla="*/ 852854 w 861655"/>
                <a:gd name="connsiteY25" fmla="*/ 219807 h 395654"/>
                <a:gd name="connsiteX26" fmla="*/ 852854 w 861655"/>
                <a:gd name="connsiteY26" fmla="*/ 114300 h 395654"/>
                <a:gd name="connsiteX27" fmla="*/ 800100 w 861655"/>
                <a:gd name="connsiteY27" fmla="*/ 70338 h 395654"/>
                <a:gd name="connsiteX28" fmla="*/ 764931 w 861655"/>
                <a:gd name="connsiteY28" fmla="*/ 61546 h 395654"/>
                <a:gd name="connsiteX29" fmla="*/ 747346 w 861655"/>
                <a:gd name="connsiteY29" fmla="*/ 35169 h 395654"/>
                <a:gd name="connsiteX30" fmla="*/ 712177 w 861655"/>
                <a:gd name="connsiteY30" fmla="*/ 26377 h 395654"/>
                <a:gd name="connsiteX31" fmla="*/ 685800 w 861655"/>
                <a:gd name="connsiteY31" fmla="*/ 17584 h 395654"/>
                <a:gd name="connsiteX32" fmla="*/ 659423 w 861655"/>
                <a:gd name="connsiteY32" fmla="*/ 0 h 39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61655" h="395654">
                  <a:moveTo>
                    <a:pt x="0" y="211015"/>
                  </a:moveTo>
                  <a:cubicBezTo>
                    <a:pt x="93629" y="285917"/>
                    <a:pt x="5028" y="217118"/>
                    <a:pt x="70338" y="263769"/>
                  </a:cubicBezTo>
                  <a:cubicBezTo>
                    <a:pt x="82262" y="272287"/>
                    <a:pt x="92401" y="283593"/>
                    <a:pt x="105508" y="290146"/>
                  </a:cubicBezTo>
                  <a:cubicBezTo>
                    <a:pt x="116316" y="295550"/>
                    <a:pt x="128954" y="296007"/>
                    <a:pt x="140677" y="298938"/>
                  </a:cubicBezTo>
                  <a:cubicBezTo>
                    <a:pt x="231922" y="359769"/>
                    <a:pt x="90671" y="267175"/>
                    <a:pt x="202223" y="334107"/>
                  </a:cubicBezTo>
                  <a:cubicBezTo>
                    <a:pt x="220345" y="344981"/>
                    <a:pt x="254977" y="369277"/>
                    <a:pt x="254977" y="369277"/>
                  </a:cubicBezTo>
                  <a:cubicBezTo>
                    <a:pt x="281354" y="366346"/>
                    <a:pt x="309467" y="370341"/>
                    <a:pt x="334108" y="360484"/>
                  </a:cubicBezTo>
                  <a:cubicBezTo>
                    <a:pt x="342713" y="357042"/>
                    <a:pt x="342900" y="343375"/>
                    <a:pt x="342900" y="334107"/>
                  </a:cubicBezTo>
                  <a:cubicBezTo>
                    <a:pt x="342900" y="302598"/>
                    <a:pt x="333012" y="268176"/>
                    <a:pt x="325315" y="237392"/>
                  </a:cubicBezTo>
                  <a:cubicBezTo>
                    <a:pt x="334107" y="231530"/>
                    <a:pt x="341979" y="223970"/>
                    <a:pt x="351692" y="219807"/>
                  </a:cubicBezTo>
                  <a:cubicBezTo>
                    <a:pt x="413747" y="193212"/>
                    <a:pt x="389713" y="225270"/>
                    <a:pt x="404446" y="298938"/>
                  </a:cubicBezTo>
                  <a:cubicBezTo>
                    <a:pt x="413238" y="296007"/>
                    <a:pt x="426225" y="298193"/>
                    <a:pt x="430823" y="290146"/>
                  </a:cubicBezTo>
                  <a:cubicBezTo>
                    <a:pt x="439668" y="274668"/>
                    <a:pt x="436426" y="254932"/>
                    <a:pt x="439615" y="237392"/>
                  </a:cubicBezTo>
                  <a:cubicBezTo>
                    <a:pt x="442288" y="222689"/>
                    <a:pt x="438841" y="204910"/>
                    <a:pt x="448408" y="193430"/>
                  </a:cubicBezTo>
                  <a:cubicBezTo>
                    <a:pt x="456144" y="184147"/>
                    <a:pt x="471854" y="187569"/>
                    <a:pt x="483577" y="184638"/>
                  </a:cubicBezTo>
                  <a:cubicBezTo>
                    <a:pt x="554896" y="208410"/>
                    <a:pt x="494394" y="179202"/>
                    <a:pt x="518746" y="325315"/>
                  </a:cubicBezTo>
                  <a:cubicBezTo>
                    <a:pt x="520645" y="336706"/>
                    <a:pt x="555433" y="374027"/>
                    <a:pt x="562708" y="378069"/>
                  </a:cubicBezTo>
                  <a:cubicBezTo>
                    <a:pt x="578911" y="387071"/>
                    <a:pt x="615462" y="395654"/>
                    <a:pt x="615462" y="395654"/>
                  </a:cubicBezTo>
                  <a:cubicBezTo>
                    <a:pt x="640700" y="294694"/>
                    <a:pt x="605410" y="419104"/>
                    <a:pt x="641838" y="334107"/>
                  </a:cubicBezTo>
                  <a:cubicBezTo>
                    <a:pt x="646598" y="323000"/>
                    <a:pt x="643082" y="308374"/>
                    <a:pt x="650631" y="298938"/>
                  </a:cubicBezTo>
                  <a:cubicBezTo>
                    <a:pt x="656421" y="291701"/>
                    <a:pt x="668017" y="292394"/>
                    <a:pt x="677008" y="290146"/>
                  </a:cubicBezTo>
                  <a:cubicBezTo>
                    <a:pt x="691506" y="286522"/>
                    <a:pt x="706471" y="284979"/>
                    <a:pt x="720969" y="281354"/>
                  </a:cubicBezTo>
                  <a:cubicBezTo>
                    <a:pt x="729960" y="279106"/>
                    <a:pt x="738435" y="275107"/>
                    <a:pt x="747346" y="272561"/>
                  </a:cubicBezTo>
                  <a:cubicBezTo>
                    <a:pt x="758965" y="269241"/>
                    <a:pt x="770941" y="267241"/>
                    <a:pt x="782515" y="263769"/>
                  </a:cubicBezTo>
                  <a:cubicBezTo>
                    <a:pt x="800269" y="258443"/>
                    <a:pt x="835269" y="246184"/>
                    <a:pt x="835269" y="246184"/>
                  </a:cubicBezTo>
                  <a:cubicBezTo>
                    <a:pt x="841131" y="237392"/>
                    <a:pt x="849818" y="229928"/>
                    <a:pt x="852854" y="219807"/>
                  </a:cubicBezTo>
                  <a:cubicBezTo>
                    <a:pt x="861228" y="191893"/>
                    <a:pt x="867535" y="143662"/>
                    <a:pt x="852854" y="114300"/>
                  </a:cubicBezTo>
                  <a:cubicBezTo>
                    <a:pt x="847093" y="102777"/>
                    <a:pt x="812953" y="75846"/>
                    <a:pt x="800100" y="70338"/>
                  </a:cubicBezTo>
                  <a:cubicBezTo>
                    <a:pt x="788993" y="65578"/>
                    <a:pt x="776654" y="64477"/>
                    <a:pt x="764931" y="61546"/>
                  </a:cubicBezTo>
                  <a:cubicBezTo>
                    <a:pt x="759069" y="52754"/>
                    <a:pt x="756138" y="41031"/>
                    <a:pt x="747346" y="35169"/>
                  </a:cubicBezTo>
                  <a:cubicBezTo>
                    <a:pt x="737292" y="28466"/>
                    <a:pt x="723796" y="29697"/>
                    <a:pt x="712177" y="26377"/>
                  </a:cubicBezTo>
                  <a:cubicBezTo>
                    <a:pt x="703266" y="23831"/>
                    <a:pt x="694090" y="21729"/>
                    <a:pt x="685800" y="17584"/>
                  </a:cubicBezTo>
                  <a:cubicBezTo>
                    <a:pt x="676349" y="12858"/>
                    <a:pt x="659423" y="0"/>
                    <a:pt x="659423"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Arc 10"/>
          <p:cNvSpPr/>
          <p:nvPr/>
        </p:nvSpPr>
        <p:spPr>
          <a:xfrm rot="17539215">
            <a:off x="3363778" y="4214756"/>
            <a:ext cx="588262" cy="726486"/>
          </a:xfrm>
          <a:prstGeom prst="arc">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07465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A765-ADF0-4691-A161-42692673EAE0}"/>
              </a:ext>
            </a:extLst>
          </p:cNvPr>
          <p:cNvSpPr>
            <a:spLocks noGrp="1"/>
          </p:cNvSpPr>
          <p:nvPr>
            <p:ph type="title"/>
          </p:nvPr>
        </p:nvSpPr>
        <p:spPr>
          <a:xfrm>
            <a:off x="939118" y="141885"/>
            <a:ext cx="10515600" cy="1325563"/>
          </a:xfrm>
        </p:spPr>
        <p:txBody>
          <a:bodyPr/>
          <a:lstStyle/>
          <a:p>
            <a:r>
              <a:rPr lang="en-GB" dirty="0">
                <a:solidFill>
                  <a:schemeClr val="accent5">
                    <a:lumMod val="50000"/>
                  </a:schemeClr>
                </a:solidFill>
              </a:rPr>
              <a:t>Start Bay</a:t>
            </a:r>
          </a:p>
        </p:txBody>
      </p:sp>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8D9AE2F1-A81F-46B0-B368-3B195C0DCD0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8" name="Content Placeholder 3">
            <a:extLst>
              <a:ext uri="{FF2B5EF4-FFF2-40B4-BE49-F238E27FC236}">
                <a16:creationId xmlns:a16="http://schemas.microsoft.com/office/drawing/2014/main" id="{3FF69DA5-1696-AFF4-3709-C33B1250F17C}"/>
              </a:ext>
            </a:extLst>
          </p:cNvPr>
          <p:cNvSpPr>
            <a:spLocks noGrp="1"/>
          </p:cNvSpPr>
          <p:nvPr>
            <p:ph sz="half" idx="4294967295"/>
          </p:nvPr>
        </p:nvSpPr>
        <p:spPr>
          <a:xfrm>
            <a:off x="7279106" y="1680325"/>
            <a:ext cx="4281236" cy="4580509"/>
          </a:xfrm>
          <a:prstGeom prst="rect">
            <a:avLst/>
          </a:prstGeom>
        </p:spPr>
        <p:txBody>
          <a:bodyPr>
            <a:noAutofit/>
          </a:bodyPr>
          <a:lstStyle/>
          <a:p>
            <a:r>
              <a:rPr lang="en-GB" sz="2000" dirty="0">
                <a:solidFill>
                  <a:schemeClr val="accent5">
                    <a:lumMod val="50000"/>
                  </a:schemeClr>
                </a:solidFill>
              </a:rPr>
              <a:t>This horizontal aerial photography shows the coastal strip of land in Start Bay. The sea is at the bottom of the photo, shown in white.</a:t>
            </a:r>
          </a:p>
          <a:p>
            <a:r>
              <a:rPr lang="en-GB" sz="2000" dirty="0">
                <a:solidFill>
                  <a:schemeClr val="accent5">
                    <a:lumMod val="50000"/>
                  </a:schemeClr>
                </a:solidFill>
              </a:rPr>
              <a:t>Look at the North arrow. Notice that the photo has been rotated slightly from true north to fit the frame.</a:t>
            </a:r>
          </a:p>
          <a:p>
            <a:r>
              <a:rPr lang="en-GB" sz="2000" dirty="0">
                <a:solidFill>
                  <a:schemeClr val="accent5">
                    <a:lumMod val="50000"/>
                  </a:schemeClr>
                </a:solidFill>
              </a:rPr>
              <a:t>Notice that there is a wide beach extending across the bay with farmland behind it.</a:t>
            </a:r>
          </a:p>
          <a:p>
            <a:r>
              <a:rPr lang="en-GB" sz="2000" dirty="0">
                <a:solidFill>
                  <a:schemeClr val="accent5">
                    <a:lumMod val="50000"/>
                  </a:schemeClr>
                </a:solidFill>
              </a:rPr>
              <a:t>Locate Slapton Ley. Separated from the sea by a shingle ridge, this is the largest natural freshwater lake in the southwest.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684516" y="397049"/>
            <a:ext cx="4848844" cy="6858000"/>
          </a:xfrm>
          <a:prstGeom prst="rect">
            <a:avLst/>
          </a:prstGeom>
        </p:spPr>
      </p:pic>
    </p:spTree>
    <p:extLst>
      <p:ext uri="{BB962C8B-B14F-4D97-AF65-F5344CB8AC3E}">
        <p14:creationId xmlns:p14="http://schemas.microsoft.com/office/powerpoint/2010/main" val="52284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A765-ADF0-4691-A161-42692673EAE0}"/>
              </a:ext>
            </a:extLst>
          </p:cNvPr>
          <p:cNvSpPr>
            <a:spLocks noGrp="1"/>
          </p:cNvSpPr>
          <p:nvPr>
            <p:ph type="title"/>
          </p:nvPr>
        </p:nvSpPr>
        <p:spPr>
          <a:xfrm>
            <a:off x="838200" y="130977"/>
            <a:ext cx="10515600" cy="1325563"/>
          </a:xfrm>
        </p:spPr>
        <p:txBody>
          <a:bodyPr/>
          <a:lstStyle/>
          <a:p>
            <a:r>
              <a:rPr lang="en-GB" dirty="0">
                <a:solidFill>
                  <a:schemeClr val="accent5">
                    <a:lumMod val="50000"/>
                  </a:schemeClr>
                </a:solidFill>
              </a:rPr>
              <a:t>Torcross and Slapton Ley</a:t>
            </a:r>
          </a:p>
        </p:txBody>
      </p:sp>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0FB7FCE8-DBB7-4D86-AF9C-C72CE5E108A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8" name="Content Placeholder 3">
            <a:extLst>
              <a:ext uri="{FF2B5EF4-FFF2-40B4-BE49-F238E27FC236}">
                <a16:creationId xmlns:a16="http://schemas.microsoft.com/office/drawing/2014/main" id="{6417C221-1D94-1C3C-C6A0-92B8D504931A}"/>
              </a:ext>
            </a:extLst>
          </p:cNvPr>
          <p:cNvSpPr>
            <a:spLocks noGrp="1"/>
          </p:cNvSpPr>
          <p:nvPr>
            <p:ph sz="half" idx="4294967295"/>
          </p:nvPr>
        </p:nvSpPr>
        <p:spPr>
          <a:xfrm>
            <a:off x="721114" y="1899133"/>
            <a:ext cx="4635666" cy="4351338"/>
          </a:xfrm>
          <a:prstGeom prst="rect">
            <a:avLst/>
          </a:prstGeom>
        </p:spPr>
        <p:txBody>
          <a:bodyPr>
            <a:normAutofit/>
          </a:bodyPr>
          <a:lstStyle/>
          <a:p>
            <a:r>
              <a:rPr lang="en-GB" sz="2000" dirty="0">
                <a:solidFill>
                  <a:schemeClr val="accent5">
                    <a:lumMod val="50000"/>
                  </a:schemeClr>
                </a:solidFill>
              </a:rPr>
              <a:t>This photo shows the village of Torcross which is located at the southern end of Slapton Ley.</a:t>
            </a:r>
          </a:p>
          <a:p>
            <a:r>
              <a:rPr lang="en-GB" sz="2000" dirty="0">
                <a:solidFill>
                  <a:schemeClr val="accent5">
                    <a:lumMod val="50000"/>
                  </a:schemeClr>
                </a:solidFill>
              </a:rPr>
              <a:t>Notice the broad shingle beach on which part of the village has been built. </a:t>
            </a:r>
          </a:p>
          <a:p>
            <a:r>
              <a:rPr lang="en-GB" sz="2000" dirty="0">
                <a:solidFill>
                  <a:schemeClr val="accent5">
                    <a:lumMod val="50000"/>
                  </a:schemeClr>
                </a:solidFill>
              </a:rPr>
              <a:t>Torcross is exposed to the sea and at risk of flooding. Look closely to see that the village is protected by a seawall.</a:t>
            </a:r>
          </a:p>
          <a:p>
            <a:r>
              <a:rPr lang="en-GB" sz="2000" dirty="0">
                <a:solidFill>
                  <a:schemeClr val="accent5">
                    <a:lumMod val="50000"/>
                  </a:schemeClr>
                </a:solidFill>
              </a:rPr>
              <a:t>Slapton Ley is a protected area and a Site of Special Scientific Interest due to its community of plants and its importance for migrating birds.</a:t>
            </a:r>
          </a:p>
        </p:txBody>
      </p:sp>
      <p:pic>
        <p:nvPicPr>
          <p:cNvPr id="9" name="Picture 2" descr="Slapton Ley National Nature Reserve - Visit South Devon">
            <a:extLst>
              <a:ext uri="{FF2B5EF4-FFF2-40B4-BE49-F238E27FC236}">
                <a16:creationId xmlns:a16="http://schemas.microsoft.com/office/drawing/2014/main" id="{581CBCC2-E7AF-B2E6-1483-1FDD3C7F26E6}"/>
              </a:ext>
            </a:extLst>
          </p:cNvPr>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l="12881"/>
          <a:stretch/>
        </p:blipFill>
        <p:spPr bwMode="auto">
          <a:xfrm>
            <a:off x="5435989" y="1743718"/>
            <a:ext cx="6289799" cy="42195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124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A765-ADF0-4691-A161-42692673EAE0}"/>
              </a:ext>
            </a:extLst>
          </p:cNvPr>
          <p:cNvSpPr>
            <a:spLocks noGrp="1"/>
          </p:cNvSpPr>
          <p:nvPr>
            <p:ph type="title"/>
          </p:nvPr>
        </p:nvSpPr>
        <p:spPr>
          <a:xfrm>
            <a:off x="838200" y="148557"/>
            <a:ext cx="10515600" cy="1325563"/>
          </a:xfrm>
        </p:spPr>
        <p:txBody>
          <a:bodyPr/>
          <a:lstStyle/>
          <a:p>
            <a:r>
              <a:rPr lang="en-GB" dirty="0">
                <a:solidFill>
                  <a:schemeClr val="accent5">
                    <a:lumMod val="50000"/>
                  </a:schemeClr>
                </a:solidFill>
              </a:rPr>
              <a:t>Blackpool Sands</a:t>
            </a:r>
          </a:p>
        </p:txBody>
      </p:sp>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0FB7FCE8-DBB7-4D86-AF9C-C72CE5E108A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8" name="Content Placeholder 3">
            <a:extLst>
              <a:ext uri="{FF2B5EF4-FFF2-40B4-BE49-F238E27FC236}">
                <a16:creationId xmlns:a16="http://schemas.microsoft.com/office/drawing/2014/main" id="{8E544722-94A4-4B48-406E-F0498E946EE2}"/>
              </a:ext>
            </a:extLst>
          </p:cNvPr>
          <p:cNvSpPr>
            <a:spLocks noGrp="1"/>
          </p:cNvSpPr>
          <p:nvPr>
            <p:ph sz="half" idx="4294967295"/>
          </p:nvPr>
        </p:nvSpPr>
        <p:spPr>
          <a:xfrm>
            <a:off x="6998053" y="1863787"/>
            <a:ext cx="4294632" cy="4351338"/>
          </a:xfrm>
          <a:prstGeom prst="rect">
            <a:avLst/>
          </a:prstGeom>
        </p:spPr>
        <p:txBody>
          <a:bodyPr>
            <a:normAutofit/>
          </a:bodyPr>
          <a:lstStyle/>
          <a:p>
            <a:r>
              <a:rPr lang="en-GB" sz="2000" dirty="0">
                <a:solidFill>
                  <a:schemeClr val="accent5">
                    <a:lumMod val="50000"/>
                  </a:schemeClr>
                </a:solidFill>
              </a:rPr>
              <a:t>Blackpool Sands is a broad sandy beach enclosed within a small bay at the northern end of Start Bay.</a:t>
            </a:r>
          </a:p>
          <a:p>
            <a:r>
              <a:rPr lang="en-GB" sz="2000" dirty="0">
                <a:solidFill>
                  <a:schemeClr val="accent5">
                    <a:lumMod val="50000"/>
                  </a:schemeClr>
                </a:solidFill>
              </a:rPr>
              <a:t>In the summer it is extremely popular with tourists.</a:t>
            </a:r>
          </a:p>
          <a:p>
            <a:r>
              <a:rPr lang="en-GB" sz="2000" dirty="0">
                <a:solidFill>
                  <a:schemeClr val="accent5">
                    <a:lumMod val="50000"/>
                  </a:schemeClr>
                </a:solidFill>
              </a:rPr>
              <a:t>The bay is sheltered which explains the presence of a beach. Sediment is transported northwards by the dominant waves and deposited in the bay. </a:t>
            </a:r>
          </a:p>
          <a:p>
            <a:r>
              <a:rPr lang="en-GB" sz="2000" dirty="0">
                <a:solidFill>
                  <a:schemeClr val="accent5">
                    <a:lumMod val="50000"/>
                  </a:schemeClr>
                </a:solidFill>
              </a:rPr>
              <a:t>Over the last few years, the beach has gradually increased in size. We’ll find out why this has happened later!</a:t>
            </a:r>
          </a:p>
        </p:txBody>
      </p:sp>
      <p:pic>
        <p:nvPicPr>
          <p:cNvPr id="9" name="Picture 2" descr="Blackpool Sands, Dartmouth - Wikipedia">
            <a:extLst>
              <a:ext uri="{FF2B5EF4-FFF2-40B4-BE49-F238E27FC236}">
                <a16:creationId xmlns:a16="http://schemas.microsoft.com/office/drawing/2014/main" id="{C55E9801-AF5A-DCC8-4793-29910FD975E4}"/>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146400" y="1724790"/>
            <a:ext cx="5494452" cy="41208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536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A765-ADF0-4691-A161-42692673EAE0}"/>
              </a:ext>
            </a:extLst>
          </p:cNvPr>
          <p:cNvSpPr>
            <a:spLocks noGrp="1"/>
          </p:cNvSpPr>
          <p:nvPr>
            <p:ph type="title"/>
          </p:nvPr>
        </p:nvSpPr>
        <p:spPr>
          <a:xfrm>
            <a:off x="838200" y="204874"/>
            <a:ext cx="10515600" cy="1325563"/>
          </a:xfrm>
        </p:spPr>
        <p:txBody>
          <a:bodyPr/>
          <a:lstStyle/>
          <a:p>
            <a:r>
              <a:rPr lang="en-GB" dirty="0">
                <a:solidFill>
                  <a:schemeClr val="accent5">
                    <a:lumMod val="50000"/>
                  </a:schemeClr>
                </a:solidFill>
              </a:rPr>
              <a:t>References</a:t>
            </a:r>
          </a:p>
        </p:txBody>
      </p:sp>
      <p:cxnSp>
        <p:nvCxnSpPr>
          <p:cNvPr id="7" name="Straight Connector 6">
            <a:extLst>
              <a:ext uri="{FF2B5EF4-FFF2-40B4-BE49-F238E27FC236}">
                <a16:creationId xmlns:a16="http://schemas.microsoft.com/office/drawing/2014/main" id="{761588C5-24B8-418D-845F-150983CA0F60}"/>
              </a:ext>
            </a:extLst>
          </p:cNvPr>
          <p:cNvCxnSpPr>
            <a:cxnSpLocks/>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8E2FE3E7-4979-44E4-82C7-41460B9C1EA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6" name="TextBox 5">
            <a:extLst>
              <a:ext uri="{FF2B5EF4-FFF2-40B4-BE49-F238E27FC236}">
                <a16:creationId xmlns:a16="http://schemas.microsoft.com/office/drawing/2014/main" id="{18BDD95A-0AD3-EF4F-F814-24DFE623175D}"/>
              </a:ext>
            </a:extLst>
          </p:cNvPr>
          <p:cNvSpPr txBox="1"/>
          <p:nvPr/>
        </p:nvSpPr>
        <p:spPr>
          <a:xfrm>
            <a:off x="940837" y="2011475"/>
            <a:ext cx="10059955" cy="3416320"/>
          </a:xfrm>
          <a:prstGeom prst="rect">
            <a:avLst/>
          </a:prstGeom>
          <a:noFill/>
        </p:spPr>
        <p:txBody>
          <a:bodyPr wrap="square">
            <a:spAutoFit/>
          </a:bodyPr>
          <a:lstStyle/>
          <a:p>
            <a:pPr marL="285750" indent="-285750">
              <a:buFont typeface="Arial" panose="020B0604020202020204" pitchFamily="34" charset="0"/>
              <a:buChar char="•"/>
            </a:pPr>
            <a:r>
              <a:rPr lang="en-GB" dirty="0">
                <a:solidFill>
                  <a:schemeClr val="accent5">
                    <a:lumMod val="50000"/>
                  </a:schemeClr>
                </a:solidFill>
                <a:hlinkClick r:id="rId4"/>
              </a:rPr>
              <a:t>https://kids.britannica.com/kids/assembly/view/243509</a:t>
            </a:r>
            <a:r>
              <a:rPr lang="en-GB" dirty="0">
                <a:solidFill>
                  <a:schemeClr val="accent5">
                    <a:lumMod val="50000"/>
                  </a:schemeClr>
                </a:solidFill>
              </a:rPr>
              <a:t/>
            </a:r>
            <a:br>
              <a:rPr lang="en-GB" dirty="0">
                <a:solidFill>
                  <a:schemeClr val="accent5">
                    <a:lumMod val="50000"/>
                  </a:schemeClr>
                </a:solidFill>
              </a:rPr>
            </a:br>
            <a:endParaRPr lang="en-GB" dirty="0">
              <a:solidFill>
                <a:schemeClr val="accent5">
                  <a:lumMod val="50000"/>
                </a:schemeClr>
              </a:solidFill>
            </a:endParaRPr>
          </a:p>
          <a:p>
            <a:pPr marL="285750" indent="-285750">
              <a:buFont typeface="Arial" panose="020B0604020202020204" pitchFamily="34" charset="0"/>
              <a:buChar char="•"/>
            </a:pPr>
            <a:r>
              <a:rPr lang="en-GB" dirty="0">
                <a:solidFill>
                  <a:schemeClr val="accent5">
                    <a:lumMod val="50000"/>
                  </a:schemeClr>
                </a:solidFill>
                <a:hlinkClick r:id="rId5"/>
              </a:rPr>
              <a:t>https://www.mediastorehouse.com.au/discover-images-by-awl/aerial-view-start-point-lighthouse-headland-20339359.html</a:t>
            </a:r>
            <a:r>
              <a:rPr lang="en-GB" dirty="0">
                <a:solidFill>
                  <a:schemeClr val="accent5">
                    <a:lumMod val="50000"/>
                  </a:schemeClr>
                </a:solidFill>
              </a:rPr>
              <a:t> </a:t>
            </a:r>
            <a:br>
              <a:rPr lang="en-GB" dirty="0">
                <a:solidFill>
                  <a:schemeClr val="accent5">
                    <a:lumMod val="50000"/>
                  </a:schemeClr>
                </a:solidFill>
              </a:rPr>
            </a:br>
            <a:endParaRPr lang="en-GB" dirty="0">
              <a:solidFill>
                <a:schemeClr val="accent5">
                  <a:lumMod val="50000"/>
                </a:schemeClr>
              </a:solidFill>
            </a:endParaRPr>
          </a:p>
          <a:p>
            <a:pPr marL="285750" indent="-285750">
              <a:buFont typeface="Arial" panose="020B0604020202020204" pitchFamily="34" charset="0"/>
              <a:buChar char="•"/>
            </a:pPr>
            <a:r>
              <a:rPr lang="en-GB" dirty="0">
                <a:solidFill>
                  <a:schemeClr val="accent5">
                    <a:lumMod val="50000"/>
                  </a:schemeClr>
                </a:solidFill>
                <a:hlinkClick r:id="rId6"/>
              </a:rPr>
              <a:t>https://www.visitsouthdevon.co.uk/things-to-do/slapton-ley-national-nature-reserve-p532333</a:t>
            </a:r>
            <a:r>
              <a:rPr lang="en-GB" dirty="0">
                <a:solidFill>
                  <a:schemeClr val="accent5">
                    <a:lumMod val="50000"/>
                  </a:schemeClr>
                </a:solidFill>
              </a:rPr>
              <a:t> </a:t>
            </a:r>
            <a:br>
              <a:rPr lang="en-GB" dirty="0">
                <a:solidFill>
                  <a:schemeClr val="accent5">
                    <a:lumMod val="50000"/>
                  </a:schemeClr>
                </a:solidFill>
              </a:rPr>
            </a:br>
            <a:endParaRPr lang="en-GB" dirty="0">
              <a:solidFill>
                <a:schemeClr val="accent5">
                  <a:lumMod val="50000"/>
                </a:schemeClr>
              </a:solidFill>
            </a:endParaRPr>
          </a:p>
          <a:p>
            <a:pPr marL="285750" indent="-285750">
              <a:buFont typeface="Arial" panose="020B0604020202020204" pitchFamily="34" charset="0"/>
              <a:buChar char="•"/>
            </a:pPr>
            <a:r>
              <a:rPr lang="en-GB" dirty="0">
                <a:solidFill>
                  <a:schemeClr val="accent5">
                    <a:lumMod val="50000"/>
                  </a:schemeClr>
                </a:solidFill>
                <a:hlinkClick r:id="rId7"/>
              </a:rPr>
              <a:t>https://en.wikipedia.org/wiki/Blackpool_Sands,_Dartmouth</a:t>
            </a:r>
            <a:r>
              <a:rPr lang="en-GB" dirty="0">
                <a:solidFill>
                  <a:schemeClr val="accent5">
                    <a:lumMod val="50000"/>
                  </a:schemeClr>
                </a:solidFill>
              </a:rPr>
              <a:t> </a:t>
            </a:r>
          </a:p>
          <a:p>
            <a:pPr marL="285750" indent="-285750">
              <a:buFont typeface="Arial" panose="020B0604020202020204" pitchFamily="34" charset="0"/>
              <a:buChar char="•"/>
            </a:pPr>
            <a:endParaRPr lang="en-GB" dirty="0">
              <a:solidFill>
                <a:schemeClr val="accent5">
                  <a:lumMod val="50000"/>
                </a:schemeClr>
              </a:solidFill>
            </a:endParaRPr>
          </a:p>
          <a:p>
            <a:pPr marL="285750" indent="-285750">
              <a:buFont typeface="Arial" panose="020B0604020202020204" pitchFamily="34" charset="0"/>
              <a:buChar char="•"/>
            </a:pPr>
            <a:r>
              <a:rPr lang="en-GB" dirty="0">
                <a:solidFill>
                  <a:schemeClr val="accent5">
                    <a:lumMod val="50000"/>
                  </a:schemeClr>
                </a:solidFill>
              </a:rPr>
              <a:t>Some photos are courtesy of South West Coastal Monitoring and Geography Southwest. </a:t>
            </a:r>
          </a:p>
          <a:p>
            <a:pPr marL="285750" indent="-285750">
              <a:buFont typeface="Arial" panose="020B0604020202020204" pitchFamily="34" charset="0"/>
              <a:buChar char="•"/>
            </a:pPr>
            <a:endParaRPr lang="en-GB" dirty="0">
              <a:solidFill>
                <a:schemeClr val="accent5">
                  <a:lumMod val="50000"/>
                </a:schemeClr>
              </a:solidFill>
            </a:endParaRPr>
          </a:p>
          <a:p>
            <a:pPr marL="285750" indent="-285750">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33CC04AC-0620-45B5-9F0E-CCAE99C97D6D}"/>
              </a:ext>
            </a:extLst>
          </p:cNvPr>
          <p:cNvSpPr txBox="1"/>
          <p:nvPr/>
        </p:nvSpPr>
        <p:spPr>
          <a:xfrm>
            <a:off x="1178732" y="1586290"/>
            <a:ext cx="912109" cy="369332"/>
          </a:xfrm>
          <a:prstGeom prst="rect">
            <a:avLst/>
          </a:prstGeom>
          <a:noFill/>
        </p:spPr>
        <p:txBody>
          <a:bodyPr wrap="none" rtlCol="0">
            <a:spAutoFit/>
          </a:bodyPr>
          <a:lstStyle/>
          <a:p>
            <a:r>
              <a:rPr lang="en-GB" dirty="0">
                <a:solidFill>
                  <a:schemeClr val="accent5">
                    <a:lumMod val="50000"/>
                  </a:schemeClr>
                </a:solidFill>
              </a:rPr>
              <a:t>Images:</a:t>
            </a:r>
          </a:p>
        </p:txBody>
      </p:sp>
    </p:spTree>
    <p:extLst>
      <p:ext uri="{BB962C8B-B14F-4D97-AF65-F5344CB8AC3E}">
        <p14:creationId xmlns:p14="http://schemas.microsoft.com/office/powerpoint/2010/main" val="4132475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16047</TotalTime>
  <Words>672</Words>
  <Application>Microsoft Office PowerPoint</Application>
  <PresentationFormat>Widescreen</PresentationFormat>
  <Paragraphs>64</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The Dynamic Coast…..</vt:lpstr>
      <vt:lpstr>Where is Start Bay?</vt:lpstr>
      <vt:lpstr>PowerPoint Presentation</vt:lpstr>
      <vt:lpstr>PowerPoint Presentation</vt:lpstr>
      <vt:lpstr>Start Point</vt:lpstr>
      <vt:lpstr>Start Bay</vt:lpstr>
      <vt:lpstr>Torcross and Slapton Ley</vt:lpstr>
      <vt:lpstr>Blackpool Sands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Soskin</dc:creator>
  <cp:lastModifiedBy>Isabel Kelly</cp:lastModifiedBy>
  <cp:revision>36</cp:revision>
  <dcterms:created xsi:type="dcterms:W3CDTF">2022-12-09T12:12:18Z</dcterms:created>
  <dcterms:modified xsi:type="dcterms:W3CDTF">2023-04-28T10:54:32Z</dcterms:modified>
</cp:coreProperties>
</file>