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1" r:id="rId7"/>
    <p:sldId id="258"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79A30-4F27-43D9-A7E5-4BF3DE8359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E4A3E2-47FF-425B-832F-51BD8F7E1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02AE1B-32B6-4BCB-99ED-30B1AE36A721}"/>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B9C2ABAC-F5DC-4060-8884-81F660CD10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FA0411-B306-4003-871F-D19E395BE0AC}"/>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169140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B1A7-7D1A-49A4-9028-07F6975728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54869C-5358-4527-ACAB-2210B4B65B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D36280-3E31-45D3-A8CE-DB5596ED61CB}"/>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4CFDE21A-79C2-41A2-BF33-80074FA9BD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511A76C-3186-4A1B-A215-6BAD3D670029}"/>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256596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9D8577-C9A8-4897-A80B-7AD4D36303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BFE33A-F09A-4788-9B3D-90694E05B38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D08E3-FC65-427C-8F74-BECA774C1B60}"/>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D4B10472-8531-4670-A79A-60D59AB413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4EEA3D-BE94-4A76-AA01-910F3389FA6B}"/>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116664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4187-F681-4253-842C-2F5B81EB2F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C42FF7-EBB7-48F4-A945-436FADF14E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32F64B-26BE-4F12-AE7B-942A83A11CAB}"/>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3D41092A-9F3D-4995-90D8-718309B7C9E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70FDA7-8E51-4CE7-B332-3A72EC4B79E7}"/>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40052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AB6E-F7A1-491A-B9AD-9406D53116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96A532-A5B8-410D-898D-828B636FE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524DDE-6DD8-470A-86C9-42E49DD6C2CC}"/>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F61AAFAB-541A-4456-8CAF-B1456DED3CB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32EAB68-F11A-43FD-A785-E4BE189C9D85}"/>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156469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740B-3C40-4D90-B338-C875EFB26B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EBCAF1-4D2A-4324-B82B-CCC5BE7C63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8BE8C3-967B-4BA4-857A-F91052DD44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871253-0700-4D56-80B7-58F48BFFB3F1}"/>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6" name="Footer Placeholder 5">
            <a:extLst>
              <a:ext uri="{FF2B5EF4-FFF2-40B4-BE49-F238E27FC236}">
                <a16:creationId xmlns:a16="http://schemas.microsoft.com/office/drawing/2014/main" id="{93FB26D8-AD51-4BA7-A935-7991BEB3519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BF56228-0205-4901-A4C8-5A39EE308E20}"/>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52504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FC2E-26BD-41F4-AAF1-C7B44F1294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E02474-3A77-41D1-ABE1-CCDF23CD1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8A6A83-4C57-47A4-AE2E-B184998DE9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01DB5A-637C-49BF-8837-F761D50585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450016-DB6C-4BA4-8EF3-6AB858911B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E3F595-16BC-4E07-B244-68B590CDBE4F}"/>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8" name="Footer Placeholder 7">
            <a:extLst>
              <a:ext uri="{FF2B5EF4-FFF2-40B4-BE49-F238E27FC236}">
                <a16:creationId xmlns:a16="http://schemas.microsoft.com/office/drawing/2014/main" id="{B362D7F4-3B10-41D1-AACD-03F4789185B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B0E0271-C64C-4444-9CBD-AE93ED96A0B5}"/>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232200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1A75-45F9-4A29-BCF5-054A74EE99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DC62D5-3E29-4E19-8DA5-E2C97DD52F76}"/>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4" name="Footer Placeholder 3">
            <a:extLst>
              <a:ext uri="{FF2B5EF4-FFF2-40B4-BE49-F238E27FC236}">
                <a16:creationId xmlns:a16="http://schemas.microsoft.com/office/drawing/2014/main" id="{4A9F4250-8771-40E5-87BD-28430575126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636761E-98A0-4FB6-A2A2-280A6718E50C}"/>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288319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A30E6F-85E9-4FA4-A9F4-B1DDF2B7C6A4}"/>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3" name="Footer Placeholder 2">
            <a:extLst>
              <a:ext uri="{FF2B5EF4-FFF2-40B4-BE49-F238E27FC236}">
                <a16:creationId xmlns:a16="http://schemas.microsoft.com/office/drawing/2014/main" id="{E29F2CE6-CA55-4148-999D-F109DE03D27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375DAF4-EB39-4721-8890-C28D94F9C7CC}"/>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264820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D9CB0-B822-4F77-ACB7-5F6A6431A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E5C320-7F2D-4A27-ACB6-5FCC782AD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4133EEF-6B8F-46A3-B1EC-C3377EDC1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1883B2-E44D-478A-AEE7-1E676EDBF353}"/>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6" name="Footer Placeholder 5">
            <a:extLst>
              <a:ext uri="{FF2B5EF4-FFF2-40B4-BE49-F238E27FC236}">
                <a16:creationId xmlns:a16="http://schemas.microsoft.com/office/drawing/2014/main" id="{0042F904-1B87-4690-9A4D-E3B48153808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4276E6E-5A6D-402F-B0E7-A75EF9277FCE}"/>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61368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4DAE-0550-4B4A-B5F3-AD7B5EC12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5D0958-3392-4864-B7A2-CDCBB5F627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566DF2A-080D-4D05-93CD-A1DF1D747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68673A-63FA-41B1-9B9F-9C7F8D9B135C}"/>
              </a:ext>
            </a:extLst>
          </p:cNvPr>
          <p:cNvSpPr>
            <a:spLocks noGrp="1"/>
          </p:cNvSpPr>
          <p:nvPr>
            <p:ph type="dt" sz="half" idx="10"/>
          </p:nvPr>
        </p:nvSpPr>
        <p:spPr/>
        <p:txBody>
          <a:bodyPr/>
          <a:lstStyle/>
          <a:p>
            <a:fld id="{BD3CEBA1-60BE-4884-8986-B1C0FDF71589}" type="datetimeFigureOut">
              <a:rPr lang="en-GB" smtClean="0"/>
              <a:t>08/09/2022</a:t>
            </a:fld>
            <a:endParaRPr lang="en-GB" dirty="0"/>
          </a:p>
        </p:txBody>
      </p:sp>
      <p:sp>
        <p:nvSpPr>
          <p:cNvPr id="6" name="Footer Placeholder 5">
            <a:extLst>
              <a:ext uri="{FF2B5EF4-FFF2-40B4-BE49-F238E27FC236}">
                <a16:creationId xmlns:a16="http://schemas.microsoft.com/office/drawing/2014/main" id="{28727688-EBB3-44C5-BD4E-36E42FC792F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92CB55D-1EF1-4AB5-9C2B-DA3B94727D25}"/>
              </a:ext>
            </a:extLst>
          </p:cNvPr>
          <p:cNvSpPr>
            <a:spLocks noGrp="1"/>
          </p:cNvSpPr>
          <p:nvPr>
            <p:ph type="sldNum" sz="quarter" idx="12"/>
          </p:nvPr>
        </p:nvSpPr>
        <p:spPr/>
        <p:txBody>
          <a:bodyPr/>
          <a:lstStyle/>
          <a:p>
            <a:fld id="{B66556CA-981C-4516-91E4-F90798F87923}" type="slidenum">
              <a:rPr lang="en-GB" smtClean="0"/>
              <a:t>‹#›</a:t>
            </a:fld>
            <a:endParaRPr lang="en-GB" dirty="0"/>
          </a:p>
        </p:txBody>
      </p:sp>
    </p:spTree>
    <p:extLst>
      <p:ext uri="{BB962C8B-B14F-4D97-AF65-F5344CB8AC3E}">
        <p14:creationId xmlns:p14="http://schemas.microsoft.com/office/powerpoint/2010/main" val="290086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041646-CFF3-4652-9347-65B2B1972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70B42E-2228-4C78-AF1E-01DA72999B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B58F2-EEF1-4A11-842E-3936F3164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CEBA1-60BE-4884-8986-B1C0FDF71589}" type="datetimeFigureOut">
              <a:rPr lang="en-GB" smtClean="0"/>
              <a:t>08/09/2022</a:t>
            </a:fld>
            <a:endParaRPr lang="en-GB" dirty="0"/>
          </a:p>
        </p:txBody>
      </p:sp>
      <p:sp>
        <p:nvSpPr>
          <p:cNvPr id="5" name="Footer Placeholder 4">
            <a:extLst>
              <a:ext uri="{FF2B5EF4-FFF2-40B4-BE49-F238E27FC236}">
                <a16:creationId xmlns:a16="http://schemas.microsoft.com/office/drawing/2014/main" id="{658A91D0-FA3C-47D2-A11F-E32DA588F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5A7026A-C448-47B5-881B-8C471BA4AA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556CA-981C-4516-91E4-F90798F87923}" type="slidenum">
              <a:rPr lang="en-GB" smtClean="0"/>
              <a:t>‹#›</a:t>
            </a:fld>
            <a:endParaRPr lang="en-GB" dirty="0"/>
          </a:p>
        </p:txBody>
      </p:sp>
    </p:spTree>
    <p:extLst>
      <p:ext uri="{BB962C8B-B14F-4D97-AF65-F5344CB8AC3E}">
        <p14:creationId xmlns:p14="http://schemas.microsoft.com/office/powerpoint/2010/main" val="3030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ocialsciencespace.com/2018/02/ethnographers-ever-wron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colourbox.com/vector/cute-little-cartoon-compact-camera-vector-9858344"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uidance/ethnographic-study-qualitative-stud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81A33C-6914-45DA-AC78-7E1F33AF9E03}"/>
              </a:ext>
            </a:extLst>
          </p:cNvPr>
          <p:cNvSpPr txBox="1"/>
          <p:nvPr/>
        </p:nvSpPr>
        <p:spPr>
          <a:xfrm>
            <a:off x="1640114" y="1411943"/>
            <a:ext cx="8621486" cy="1815882"/>
          </a:xfrm>
          <a:prstGeom prst="rect">
            <a:avLst/>
          </a:prstGeom>
          <a:noFill/>
        </p:spPr>
        <p:txBody>
          <a:bodyPr wrap="square" rtlCol="0">
            <a:spAutoFit/>
          </a:bodyPr>
          <a:lstStyle/>
          <a:p>
            <a:pPr algn="ctr"/>
            <a:r>
              <a:rPr lang="en-GB" sz="2800" b="1" dirty="0"/>
              <a:t>The Role of Ethnography and Photo Elicitation in NEA Investigations </a:t>
            </a:r>
          </a:p>
          <a:p>
            <a:endParaRPr lang="en-GB" sz="2800" b="1" dirty="0"/>
          </a:p>
          <a:p>
            <a:pPr algn="ctr"/>
            <a:r>
              <a:rPr lang="en-GB" sz="2800" b="1" dirty="0"/>
              <a:t>By Thomas Seale  </a:t>
            </a:r>
          </a:p>
        </p:txBody>
      </p:sp>
      <p:pic>
        <p:nvPicPr>
          <p:cNvPr id="1026" name="Picture 2" descr="Are Ethnographers Ever Wrong? - Social Science Space">
            <a:extLst>
              <a:ext uri="{FF2B5EF4-FFF2-40B4-BE49-F238E27FC236}">
                <a16:creationId xmlns:a16="http://schemas.microsoft.com/office/drawing/2014/main" id="{AA01CFCF-EBB7-401F-BD69-AE7538C998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8857" y="3674832"/>
            <a:ext cx="3193143" cy="27332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631C87A-144F-4FF3-AFAC-9261F58E98BA}"/>
              </a:ext>
            </a:extLst>
          </p:cNvPr>
          <p:cNvSpPr txBox="1"/>
          <p:nvPr/>
        </p:nvSpPr>
        <p:spPr>
          <a:xfrm>
            <a:off x="8998857" y="6408057"/>
            <a:ext cx="3193143" cy="215444"/>
          </a:xfrm>
          <a:prstGeom prst="rect">
            <a:avLst/>
          </a:prstGeom>
          <a:noFill/>
        </p:spPr>
        <p:txBody>
          <a:bodyPr wrap="square" rtlCol="0">
            <a:spAutoFit/>
          </a:bodyPr>
          <a:lstStyle/>
          <a:p>
            <a:r>
              <a:rPr lang="en-GB" sz="800" dirty="0">
                <a:hlinkClick r:id="rId3"/>
              </a:rPr>
              <a:t>Are Ethnographers Ever Wrong? - Social Science Space</a:t>
            </a:r>
            <a:endParaRPr lang="en-GB" sz="800" dirty="0"/>
          </a:p>
        </p:txBody>
      </p:sp>
      <p:pic>
        <p:nvPicPr>
          <p:cNvPr id="6" name="Picture 5">
            <a:extLst>
              <a:ext uri="{FF2B5EF4-FFF2-40B4-BE49-F238E27FC236}">
                <a16:creationId xmlns:a16="http://schemas.microsoft.com/office/drawing/2014/main" id="{B5A8C42D-B97A-484D-B384-CEF69A0B128F}"/>
              </a:ext>
            </a:extLst>
          </p:cNvPr>
          <p:cNvPicPr>
            <a:picLocks noChangeAspect="1"/>
          </p:cNvPicPr>
          <p:nvPr/>
        </p:nvPicPr>
        <p:blipFill>
          <a:blip r:embed="rId4"/>
          <a:stretch>
            <a:fillRect/>
          </a:stretch>
        </p:blipFill>
        <p:spPr>
          <a:xfrm>
            <a:off x="140666" y="4649489"/>
            <a:ext cx="2138077" cy="1758568"/>
          </a:xfrm>
          <a:prstGeom prst="rect">
            <a:avLst/>
          </a:prstGeom>
        </p:spPr>
      </p:pic>
      <p:sp>
        <p:nvSpPr>
          <p:cNvPr id="7" name="Rectangle 6">
            <a:extLst>
              <a:ext uri="{FF2B5EF4-FFF2-40B4-BE49-F238E27FC236}">
                <a16:creationId xmlns:a16="http://schemas.microsoft.com/office/drawing/2014/main" id="{1DE31E9C-4F31-4F82-9F8D-133763ECB28A}"/>
              </a:ext>
            </a:extLst>
          </p:cNvPr>
          <p:cNvSpPr/>
          <p:nvPr/>
        </p:nvSpPr>
        <p:spPr>
          <a:xfrm>
            <a:off x="0" y="6515779"/>
            <a:ext cx="2781531" cy="215444"/>
          </a:xfrm>
          <a:prstGeom prst="rect">
            <a:avLst/>
          </a:prstGeom>
        </p:spPr>
        <p:txBody>
          <a:bodyPr wrap="none">
            <a:spAutoFit/>
          </a:bodyPr>
          <a:lstStyle/>
          <a:p>
            <a:r>
              <a:rPr lang="en-GB" sz="800" dirty="0">
                <a:hlinkClick r:id="rId5"/>
              </a:rPr>
              <a:t>Cute little cartoon compact camera | Stock vector | Colourbox</a:t>
            </a:r>
            <a:endParaRPr lang="en-GB" sz="800" dirty="0"/>
          </a:p>
        </p:txBody>
      </p:sp>
    </p:spTree>
    <p:extLst>
      <p:ext uri="{BB962C8B-B14F-4D97-AF65-F5344CB8AC3E}">
        <p14:creationId xmlns:p14="http://schemas.microsoft.com/office/powerpoint/2010/main" val="76501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650BF-80D7-4457-8D68-3C016A917674}"/>
              </a:ext>
            </a:extLst>
          </p:cNvPr>
          <p:cNvSpPr>
            <a:spLocks noGrp="1"/>
          </p:cNvSpPr>
          <p:nvPr>
            <p:ph type="title"/>
          </p:nvPr>
        </p:nvSpPr>
        <p:spPr>
          <a:xfrm>
            <a:off x="707572" y="-302532"/>
            <a:ext cx="10515600" cy="1325563"/>
          </a:xfrm>
        </p:spPr>
        <p:txBody>
          <a:bodyPr>
            <a:normAutofit/>
          </a:bodyPr>
          <a:lstStyle/>
          <a:p>
            <a:r>
              <a:rPr lang="en-GB" sz="3200" b="1" dirty="0"/>
              <a:t>What is Ethnography? </a:t>
            </a:r>
          </a:p>
        </p:txBody>
      </p:sp>
      <p:sp>
        <p:nvSpPr>
          <p:cNvPr id="3" name="Content Placeholder 2">
            <a:extLst>
              <a:ext uri="{FF2B5EF4-FFF2-40B4-BE49-F238E27FC236}">
                <a16:creationId xmlns:a16="http://schemas.microsoft.com/office/drawing/2014/main" id="{D5FCD502-15A7-49E0-80F4-2E252BBDEEA8}"/>
              </a:ext>
            </a:extLst>
          </p:cNvPr>
          <p:cNvSpPr>
            <a:spLocks noGrp="1"/>
          </p:cNvSpPr>
          <p:nvPr>
            <p:ph idx="1"/>
          </p:nvPr>
        </p:nvSpPr>
        <p:spPr>
          <a:xfrm>
            <a:off x="707572" y="1023031"/>
            <a:ext cx="10515600" cy="4351338"/>
          </a:xfrm>
        </p:spPr>
        <p:txBody>
          <a:bodyPr>
            <a:normAutofit/>
          </a:bodyPr>
          <a:lstStyle/>
          <a:p>
            <a:r>
              <a:rPr lang="en-GB" sz="2400" dirty="0"/>
              <a:t>Ethnography is an example of qualitative data collection (other examples include questionnaires, focus groups and semi-structured interviews), which could be used as part of an A Level Geography NEA investigation. </a:t>
            </a:r>
          </a:p>
          <a:p>
            <a:endParaRPr lang="en-GB" sz="2400" dirty="0"/>
          </a:p>
          <a:p>
            <a:r>
              <a:rPr lang="en-GB" sz="2400" dirty="0"/>
              <a:t>Ethnography involves ‘observing people in their own environment to understand their experiences, perspectives and everyday practices. This can give in-depth insight into a particular context, group or culture.’ (</a:t>
            </a:r>
            <a:r>
              <a:rPr lang="en-GB" sz="2400" dirty="0">
                <a:hlinkClick r:id="rId2"/>
              </a:rPr>
              <a:t>https://www.gov.uk/guidance/ethnographic-study-qualitative-studies</a:t>
            </a:r>
            <a:r>
              <a:rPr lang="en-GB" sz="2400" dirty="0"/>
              <a:t> )</a:t>
            </a:r>
          </a:p>
          <a:p>
            <a:pPr marL="0" indent="0">
              <a:buNone/>
            </a:pPr>
            <a:endParaRPr lang="en-GB" sz="2400" dirty="0"/>
          </a:p>
          <a:p>
            <a:r>
              <a:rPr lang="en-GB" sz="2400" dirty="0"/>
              <a:t>This method is a powerful way to get a greater understanding of what is going on in your fieldwork locations.</a:t>
            </a:r>
          </a:p>
        </p:txBody>
      </p:sp>
    </p:spTree>
    <p:extLst>
      <p:ext uri="{BB962C8B-B14F-4D97-AF65-F5344CB8AC3E}">
        <p14:creationId xmlns:p14="http://schemas.microsoft.com/office/powerpoint/2010/main" val="24343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650BF-80D7-4457-8D68-3C016A917674}"/>
              </a:ext>
            </a:extLst>
          </p:cNvPr>
          <p:cNvSpPr>
            <a:spLocks noGrp="1"/>
          </p:cNvSpPr>
          <p:nvPr>
            <p:ph type="title"/>
          </p:nvPr>
        </p:nvSpPr>
        <p:spPr>
          <a:xfrm>
            <a:off x="707572" y="-302532"/>
            <a:ext cx="10515600" cy="1325563"/>
          </a:xfrm>
        </p:spPr>
        <p:txBody>
          <a:bodyPr>
            <a:normAutofit/>
          </a:bodyPr>
          <a:lstStyle/>
          <a:p>
            <a:r>
              <a:rPr lang="en-GB" sz="3200" b="1" dirty="0"/>
              <a:t>Putting it into practice </a:t>
            </a:r>
          </a:p>
        </p:txBody>
      </p:sp>
      <p:sp>
        <p:nvSpPr>
          <p:cNvPr id="3" name="Content Placeholder 2">
            <a:extLst>
              <a:ext uri="{FF2B5EF4-FFF2-40B4-BE49-F238E27FC236}">
                <a16:creationId xmlns:a16="http://schemas.microsoft.com/office/drawing/2014/main" id="{D5FCD502-15A7-49E0-80F4-2E252BBDEEA8}"/>
              </a:ext>
            </a:extLst>
          </p:cNvPr>
          <p:cNvSpPr>
            <a:spLocks noGrp="1"/>
          </p:cNvSpPr>
          <p:nvPr>
            <p:ph idx="1"/>
          </p:nvPr>
        </p:nvSpPr>
        <p:spPr>
          <a:xfrm>
            <a:off x="707572" y="1023030"/>
            <a:ext cx="10515600" cy="4956855"/>
          </a:xfrm>
        </p:spPr>
        <p:txBody>
          <a:bodyPr>
            <a:normAutofit lnSpcReduction="10000"/>
          </a:bodyPr>
          <a:lstStyle/>
          <a:p>
            <a:pPr marL="0" indent="0">
              <a:buNone/>
            </a:pPr>
            <a:r>
              <a:rPr lang="en-GB" b="1" dirty="0">
                <a:solidFill>
                  <a:srgbClr val="FF0000"/>
                </a:solidFill>
              </a:rPr>
              <a:t>Have a go at this activity:</a:t>
            </a:r>
          </a:p>
          <a:p>
            <a:pPr marL="0" indent="0">
              <a:buNone/>
            </a:pPr>
            <a:endParaRPr lang="en-GB" sz="2400" b="1" u="sng" dirty="0"/>
          </a:p>
          <a:p>
            <a:pPr marL="457200" indent="-457200">
              <a:buAutoNum type="arabicPeriod"/>
            </a:pPr>
            <a:r>
              <a:rPr lang="en-GB" sz="2400" dirty="0"/>
              <a:t>Sit in a café looking out onto the street. </a:t>
            </a:r>
          </a:p>
          <a:p>
            <a:pPr marL="457200" indent="-457200">
              <a:buAutoNum type="arabicPeriod"/>
            </a:pPr>
            <a:endParaRPr lang="en-GB" sz="2400" dirty="0"/>
          </a:p>
          <a:p>
            <a:pPr marL="457200" indent="-457200">
              <a:buAutoNum type="arabicPeriod"/>
            </a:pPr>
            <a:r>
              <a:rPr lang="en-GB" sz="2400" dirty="0"/>
              <a:t>What do you notice about the people that are going past? </a:t>
            </a:r>
          </a:p>
          <a:p>
            <a:pPr marL="457200" indent="-457200">
              <a:buAutoNum type="arabicPeriod"/>
            </a:pPr>
            <a:endParaRPr lang="en-GB" sz="2400" dirty="0"/>
          </a:p>
          <a:p>
            <a:pPr marL="457200" indent="-457200">
              <a:buAutoNum type="arabicPeriod"/>
            </a:pPr>
            <a:r>
              <a:rPr lang="en-GB" sz="2400" dirty="0"/>
              <a:t>Note down those observations. </a:t>
            </a:r>
          </a:p>
          <a:p>
            <a:pPr marL="457200" indent="-457200">
              <a:buAutoNum type="arabicPeriod"/>
            </a:pPr>
            <a:endParaRPr lang="en-GB" sz="2400" dirty="0"/>
          </a:p>
          <a:p>
            <a:r>
              <a:rPr lang="en-GB" sz="2400" dirty="0"/>
              <a:t>You have just done a ethnographical study, how did that feel?</a:t>
            </a:r>
          </a:p>
          <a:p>
            <a:endParaRPr lang="en-GB" sz="2400" dirty="0"/>
          </a:p>
          <a:p>
            <a:r>
              <a:rPr lang="en-GB" sz="2400" dirty="0"/>
              <a:t>What were the obstacles you experienced when trying to categorise people?  </a:t>
            </a:r>
          </a:p>
        </p:txBody>
      </p:sp>
    </p:spTree>
    <p:extLst>
      <p:ext uri="{BB962C8B-B14F-4D97-AF65-F5344CB8AC3E}">
        <p14:creationId xmlns:p14="http://schemas.microsoft.com/office/powerpoint/2010/main" val="404525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650BF-80D7-4457-8D68-3C016A917674}"/>
              </a:ext>
            </a:extLst>
          </p:cNvPr>
          <p:cNvSpPr>
            <a:spLocks noGrp="1"/>
          </p:cNvSpPr>
          <p:nvPr>
            <p:ph type="title"/>
          </p:nvPr>
        </p:nvSpPr>
        <p:spPr>
          <a:xfrm>
            <a:off x="707572" y="-302532"/>
            <a:ext cx="10515600" cy="1325563"/>
          </a:xfrm>
        </p:spPr>
        <p:txBody>
          <a:bodyPr>
            <a:normAutofit/>
          </a:bodyPr>
          <a:lstStyle/>
          <a:p>
            <a:r>
              <a:rPr lang="en-GB" sz="3200" b="1" dirty="0"/>
              <a:t>Advantages &amp; Limitations</a:t>
            </a:r>
            <a:endParaRPr lang="en-GB" sz="3600" b="1" dirty="0"/>
          </a:p>
        </p:txBody>
      </p:sp>
      <p:graphicFrame>
        <p:nvGraphicFramePr>
          <p:cNvPr id="4" name="Content Placeholder 3">
            <a:extLst>
              <a:ext uri="{FF2B5EF4-FFF2-40B4-BE49-F238E27FC236}">
                <a16:creationId xmlns:a16="http://schemas.microsoft.com/office/drawing/2014/main" id="{E01F1AA3-1A1C-4A3F-A006-9AAE3D414AA8}"/>
              </a:ext>
            </a:extLst>
          </p:cNvPr>
          <p:cNvGraphicFramePr>
            <a:graphicFrameLocks noGrp="1"/>
          </p:cNvGraphicFramePr>
          <p:nvPr>
            <p:ph idx="1"/>
            <p:extLst>
              <p:ext uri="{D42A27DB-BD31-4B8C-83A1-F6EECF244321}">
                <p14:modId xmlns:p14="http://schemas.microsoft.com/office/powerpoint/2010/main" val="3866351502"/>
              </p:ext>
            </p:extLst>
          </p:nvPr>
        </p:nvGraphicFramePr>
        <p:xfrm>
          <a:off x="533854" y="899160"/>
          <a:ext cx="10515600" cy="5059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06768194"/>
                    </a:ext>
                  </a:extLst>
                </a:gridCol>
                <a:gridCol w="5257800">
                  <a:extLst>
                    <a:ext uri="{9D8B030D-6E8A-4147-A177-3AD203B41FA5}">
                      <a16:colId xmlns:a16="http://schemas.microsoft.com/office/drawing/2014/main" val="2999277313"/>
                    </a:ext>
                  </a:extLst>
                </a:gridCol>
              </a:tblGrid>
              <a:tr h="370840">
                <a:tc>
                  <a:txBody>
                    <a:bodyPr/>
                    <a:lstStyle/>
                    <a:p>
                      <a:pPr algn="ctr"/>
                      <a:r>
                        <a:rPr lang="en-GB" sz="2000" dirty="0"/>
                        <a:t>Advantages</a:t>
                      </a:r>
                    </a:p>
                  </a:txBody>
                  <a:tcPr/>
                </a:tc>
                <a:tc>
                  <a:txBody>
                    <a:bodyPr/>
                    <a:lstStyle/>
                    <a:p>
                      <a:pPr algn="ctr"/>
                      <a:r>
                        <a:rPr lang="en-GB" sz="2000" dirty="0"/>
                        <a:t>Disadvantages</a:t>
                      </a:r>
                    </a:p>
                  </a:txBody>
                  <a:tcPr/>
                </a:tc>
                <a:extLst>
                  <a:ext uri="{0D108BD9-81ED-4DB2-BD59-A6C34878D82A}">
                    <a16:rowId xmlns:a16="http://schemas.microsoft.com/office/drawing/2014/main" val="77455862"/>
                  </a:ext>
                </a:extLst>
              </a:tr>
              <a:tr h="370840">
                <a:tc>
                  <a:txBody>
                    <a:bodyPr/>
                    <a:lstStyle/>
                    <a:p>
                      <a:pPr marL="285750" indent="-285750" algn="l">
                        <a:buFont typeface="Arial" panose="020B0604020202020204" pitchFamily="34" charset="0"/>
                        <a:buChar char="•"/>
                      </a:pPr>
                      <a:r>
                        <a:rPr lang="en-GB" sz="2000" dirty="0"/>
                        <a:t>Gives you access to a wide range of people and a chance to observe peoples’ behaviours.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Allows you to see how they interact with your physical or human study area.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Questionnaires are a good data collection method but sometimes people will give you answers they think you might want to hear or be guarded in their answers.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It is not fixed to a particular hypothesis you are trying to prove or disprove. It allows you to get a complete narrative about your surroundings. </a:t>
                      </a:r>
                    </a:p>
                  </a:txBody>
                  <a:tcPr/>
                </a:tc>
                <a:tc>
                  <a:txBody>
                    <a:bodyPr/>
                    <a:lstStyle/>
                    <a:p>
                      <a:pPr marL="285750" indent="-285750" algn="l">
                        <a:buFont typeface="Arial" panose="020B0604020202020204" pitchFamily="34" charset="0"/>
                        <a:buChar char="•"/>
                      </a:pPr>
                      <a:r>
                        <a:rPr lang="en-GB" sz="2000" dirty="0"/>
                        <a:t>It is sensitive to the environment you’re observing, which should be considered when writing your ‘ethical reasons’ statement.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Think about validity and removing bias when completing this study.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It can be hard not to be stereotypical and perhaps prejudicial towards certain groups of people. You need to be open-minded. </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a:t>The outcome will be affected by the nature of the location and the length of study time. </a:t>
                      </a:r>
                    </a:p>
                  </a:txBody>
                  <a:tcPr/>
                </a:tc>
                <a:extLst>
                  <a:ext uri="{0D108BD9-81ED-4DB2-BD59-A6C34878D82A}">
                    <a16:rowId xmlns:a16="http://schemas.microsoft.com/office/drawing/2014/main" val="893437523"/>
                  </a:ext>
                </a:extLst>
              </a:tr>
            </a:tbl>
          </a:graphicData>
        </a:graphic>
      </p:graphicFrame>
    </p:spTree>
    <p:extLst>
      <p:ext uri="{BB962C8B-B14F-4D97-AF65-F5344CB8AC3E}">
        <p14:creationId xmlns:p14="http://schemas.microsoft.com/office/powerpoint/2010/main" val="418797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650BF-80D7-4457-8D68-3C016A917674}"/>
              </a:ext>
            </a:extLst>
          </p:cNvPr>
          <p:cNvSpPr>
            <a:spLocks noGrp="1"/>
          </p:cNvSpPr>
          <p:nvPr>
            <p:ph type="title"/>
          </p:nvPr>
        </p:nvSpPr>
        <p:spPr>
          <a:xfrm>
            <a:off x="130630" y="-469219"/>
            <a:ext cx="10515600" cy="1325563"/>
          </a:xfrm>
        </p:spPr>
        <p:txBody>
          <a:bodyPr>
            <a:normAutofit/>
          </a:bodyPr>
          <a:lstStyle/>
          <a:p>
            <a:r>
              <a:rPr lang="en-GB" sz="3200" b="1" dirty="0"/>
              <a:t>Some criteria you could put in place</a:t>
            </a:r>
          </a:p>
        </p:txBody>
      </p:sp>
      <p:graphicFrame>
        <p:nvGraphicFramePr>
          <p:cNvPr id="6" name="Table 5">
            <a:extLst>
              <a:ext uri="{FF2B5EF4-FFF2-40B4-BE49-F238E27FC236}">
                <a16:creationId xmlns:a16="http://schemas.microsoft.com/office/drawing/2014/main" id="{31122422-44EC-41B1-99DD-F2B562F16D68}"/>
              </a:ext>
            </a:extLst>
          </p:cNvPr>
          <p:cNvGraphicFramePr>
            <a:graphicFrameLocks noGrp="1"/>
          </p:cNvGraphicFramePr>
          <p:nvPr>
            <p:extLst>
              <p:ext uri="{D42A27DB-BD31-4B8C-83A1-F6EECF244321}">
                <p14:modId xmlns:p14="http://schemas.microsoft.com/office/powerpoint/2010/main" val="1423353711"/>
              </p:ext>
            </p:extLst>
          </p:nvPr>
        </p:nvGraphicFramePr>
        <p:xfrm>
          <a:off x="130631" y="537029"/>
          <a:ext cx="11683998" cy="6153906"/>
        </p:xfrm>
        <a:graphic>
          <a:graphicData uri="http://schemas.openxmlformats.org/drawingml/2006/table">
            <a:tbl>
              <a:tblPr firstRow="1" firstCol="1" bandRow="1">
                <a:tableStyleId>{5C22544A-7EE6-4342-B048-85BDC9FD1C3A}</a:tableStyleId>
              </a:tblPr>
              <a:tblGrid>
                <a:gridCol w="4675543">
                  <a:extLst>
                    <a:ext uri="{9D8B030D-6E8A-4147-A177-3AD203B41FA5}">
                      <a16:colId xmlns:a16="http://schemas.microsoft.com/office/drawing/2014/main" val="2598435514"/>
                    </a:ext>
                  </a:extLst>
                </a:gridCol>
                <a:gridCol w="7008455">
                  <a:extLst>
                    <a:ext uri="{9D8B030D-6E8A-4147-A177-3AD203B41FA5}">
                      <a16:colId xmlns:a16="http://schemas.microsoft.com/office/drawing/2014/main" val="1945908060"/>
                    </a:ext>
                  </a:extLst>
                </a:gridCol>
              </a:tblGrid>
              <a:tr h="319314">
                <a:tc>
                  <a:txBody>
                    <a:bodyPr/>
                    <a:lstStyle/>
                    <a:p>
                      <a:pPr algn="ctr">
                        <a:lnSpc>
                          <a:spcPct val="107000"/>
                        </a:lnSpc>
                        <a:spcAft>
                          <a:spcPts val="0"/>
                        </a:spcAft>
                      </a:pPr>
                      <a:r>
                        <a:rPr lang="en-GB" sz="1600" dirty="0">
                          <a:effectLst/>
                        </a:rPr>
                        <a:t>Observation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ctr">
                        <a:lnSpc>
                          <a:spcPct val="107000"/>
                        </a:lnSpc>
                        <a:spcAft>
                          <a:spcPts val="0"/>
                        </a:spcAft>
                      </a:pPr>
                      <a:r>
                        <a:rPr lang="en-GB" sz="1600" dirty="0">
                          <a:effectLst/>
                        </a:rPr>
                        <a:t>Notes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571516408"/>
                  </a:ext>
                </a:extLst>
              </a:tr>
              <a:tr h="1091476">
                <a:tc>
                  <a:txBody>
                    <a:bodyPr/>
                    <a:lstStyle/>
                    <a:p>
                      <a:pPr algn="ctr">
                        <a:lnSpc>
                          <a:spcPct val="107000"/>
                        </a:lnSpc>
                        <a:spcAft>
                          <a:spcPts val="0"/>
                        </a:spcAft>
                      </a:pPr>
                      <a:r>
                        <a:rPr lang="en-GB" sz="1600" dirty="0">
                          <a:effectLst/>
                        </a:rPr>
                        <a:t>Appearance</a:t>
                      </a:r>
                    </a:p>
                    <a:p>
                      <a:pPr algn="ctr">
                        <a:lnSpc>
                          <a:spcPct val="107000"/>
                        </a:lnSpc>
                        <a:spcAft>
                          <a:spcPts val="0"/>
                        </a:spcAft>
                      </a:pPr>
                      <a:r>
                        <a:rPr lang="en-GB" sz="1600" dirty="0">
                          <a:effectLst/>
                        </a:rPr>
                        <a:t>(clothing, age, gender, physical appearance).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Note down anything that might indicate membership of a group such as profession, social status, socio-economic class, religion, or ethnicity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124210666"/>
                  </a:ext>
                </a:extLst>
              </a:tr>
              <a:tr h="1091476">
                <a:tc>
                  <a:txBody>
                    <a:bodyPr/>
                    <a:lstStyle/>
                    <a:p>
                      <a:pPr algn="ctr">
                        <a:lnSpc>
                          <a:spcPct val="107000"/>
                        </a:lnSpc>
                        <a:spcAft>
                          <a:spcPts val="0"/>
                        </a:spcAft>
                      </a:pPr>
                      <a:r>
                        <a:rPr lang="en-GB" sz="1600" dirty="0">
                          <a:effectLst/>
                        </a:rPr>
                        <a:t>Verbal behaviour and interactions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Who speaks to whom and for how long? Who initiates interaction? What languages or dialects are spoken? What is the tone of voice?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582152532"/>
                  </a:ext>
                </a:extLst>
              </a:tr>
              <a:tr h="815548">
                <a:tc>
                  <a:txBody>
                    <a:bodyPr/>
                    <a:lstStyle/>
                    <a:p>
                      <a:pPr algn="ctr">
                        <a:lnSpc>
                          <a:spcPct val="107000"/>
                        </a:lnSpc>
                        <a:spcAft>
                          <a:spcPts val="0"/>
                        </a:spcAft>
                      </a:pPr>
                      <a:r>
                        <a:rPr lang="en-GB" sz="1600" dirty="0">
                          <a:effectLst/>
                        </a:rPr>
                        <a:t>Physical behaviour and gestures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What people do and who does what? Who interacts with whom and who is not interacting?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2495803900"/>
                  </a:ext>
                </a:extLst>
              </a:tr>
              <a:tr h="815548">
                <a:tc>
                  <a:txBody>
                    <a:bodyPr/>
                    <a:lstStyle/>
                    <a:p>
                      <a:pPr algn="ctr">
                        <a:lnSpc>
                          <a:spcPct val="107000"/>
                        </a:lnSpc>
                        <a:spcAft>
                          <a:spcPts val="0"/>
                        </a:spcAft>
                      </a:pPr>
                      <a:r>
                        <a:rPr lang="en-GB" sz="1600" dirty="0">
                          <a:effectLst/>
                        </a:rPr>
                        <a:t>Use of space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Where do they go? Which services do they use? Which routes do they take? How long do they spend in each space?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869082715"/>
                  </a:ext>
                </a:extLst>
              </a:tr>
              <a:tr h="1091476">
                <a:tc>
                  <a:txBody>
                    <a:bodyPr/>
                    <a:lstStyle/>
                    <a:p>
                      <a:pPr algn="ctr">
                        <a:lnSpc>
                          <a:spcPct val="107000"/>
                        </a:lnSpc>
                        <a:spcAft>
                          <a:spcPts val="0"/>
                        </a:spcAft>
                      </a:pPr>
                      <a:r>
                        <a:rPr lang="en-GB" sz="1600" dirty="0">
                          <a:effectLst/>
                        </a:rPr>
                        <a:t>Human traffic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Where people enter and exit and how long they stay? Who are they (ethnicity, age, gender)? Are they alone or accompanied;? What is the number of people?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3620073919"/>
                  </a:ext>
                </a:extLst>
              </a:tr>
              <a:tr h="929068">
                <a:tc>
                  <a:txBody>
                    <a:bodyPr/>
                    <a:lstStyle/>
                    <a:p>
                      <a:pPr algn="ctr">
                        <a:lnSpc>
                          <a:spcPct val="107000"/>
                        </a:lnSpc>
                        <a:spcAft>
                          <a:spcPts val="0"/>
                        </a:spcAft>
                      </a:pPr>
                      <a:r>
                        <a:rPr lang="en-GB" sz="1600" dirty="0">
                          <a:effectLst/>
                        </a:rPr>
                        <a:t>People who stand out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tc>
                  <a:txBody>
                    <a:bodyPr/>
                    <a:lstStyle/>
                    <a:p>
                      <a:pPr algn="l">
                        <a:lnSpc>
                          <a:spcPct val="107000"/>
                        </a:lnSpc>
                        <a:spcAft>
                          <a:spcPts val="0"/>
                        </a:spcAft>
                      </a:pPr>
                      <a:r>
                        <a:rPr lang="en-GB" sz="1600" dirty="0">
                          <a:effectLst/>
                        </a:rPr>
                        <a:t>Identification of people who receive a lot of attention from others – what are their characteristics? What do they do?</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425" marR="62425" marT="0" marB="0"/>
                </a:tc>
                <a:extLst>
                  <a:ext uri="{0D108BD9-81ED-4DB2-BD59-A6C34878D82A}">
                    <a16:rowId xmlns:a16="http://schemas.microsoft.com/office/drawing/2014/main" val="2590749035"/>
                  </a:ext>
                </a:extLst>
              </a:tr>
            </a:tbl>
          </a:graphicData>
        </a:graphic>
      </p:graphicFrame>
    </p:spTree>
    <p:extLst>
      <p:ext uri="{BB962C8B-B14F-4D97-AF65-F5344CB8AC3E}">
        <p14:creationId xmlns:p14="http://schemas.microsoft.com/office/powerpoint/2010/main" val="356466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E8F6-362C-4B25-9A8D-71638D49D645}"/>
              </a:ext>
            </a:extLst>
          </p:cNvPr>
          <p:cNvSpPr>
            <a:spLocks noGrp="1"/>
          </p:cNvSpPr>
          <p:nvPr>
            <p:ph type="title"/>
          </p:nvPr>
        </p:nvSpPr>
        <p:spPr>
          <a:xfrm>
            <a:off x="185057" y="0"/>
            <a:ext cx="10515600" cy="1325563"/>
          </a:xfrm>
        </p:spPr>
        <p:txBody>
          <a:bodyPr>
            <a:normAutofit/>
          </a:bodyPr>
          <a:lstStyle/>
          <a:p>
            <a:r>
              <a:rPr lang="en-GB" sz="3200" b="1" dirty="0"/>
              <a:t>Autoethnography  </a:t>
            </a:r>
          </a:p>
        </p:txBody>
      </p:sp>
      <p:sp>
        <p:nvSpPr>
          <p:cNvPr id="3" name="Content Placeholder 2">
            <a:extLst>
              <a:ext uri="{FF2B5EF4-FFF2-40B4-BE49-F238E27FC236}">
                <a16:creationId xmlns:a16="http://schemas.microsoft.com/office/drawing/2014/main" id="{778D6A71-1E2A-44A9-8654-2F70BD6F1239}"/>
              </a:ext>
            </a:extLst>
          </p:cNvPr>
          <p:cNvSpPr>
            <a:spLocks noGrp="1"/>
          </p:cNvSpPr>
          <p:nvPr>
            <p:ph idx="1"/>
          </p:nvPr>
        </p:nvSpPr>
        <p:spPr>
          <a:xfrm>
            <a:off x="185057" y="1676853"/>
            <a:ext cx="10515600" cy="4351338"/>
          </a:xfrm>
        </p:spPr>
        <p:txBody>
          <a:bodyPr>
            <a:normAutofit/>
          </a:bodyPr>
          <a:lstStyle/>
          <a:p>
            <a:r>
              <a:rPr lang="en-GB" sz="2400" dirty="0"/>
              <a:t>Autoethnography is a type of ethnography that focuses on you and your observations. </a:t>
            </a:r>
          </a:p>
          <a:p>
            <a:pPr marL="0" indent="0">
              <a:buNone/>
            </a:pPr>
            <a:endParaRPr lang="en-GB" sz="2400" dirty="0"/>
          </a:p>
          <a:p>
            <a:r>
              <a:rPr lang="en-GB" sz="2400" dirty="0"/>
              <a:t>This can also be part of your NEA. For example, think about where you live and what your experiences are of living in that place. This is termed the ‘insiders perspective.’</a:t>
            </a:r>
          </a:p>
          <a:p>
            <a:endParaRPr lang="en-GB" sz="2400" dirty="0"/>
          </a:p>
          <a:p>
            <a:r>
              <a:rPr lang="en-GB" sz="2400" dirty="0"/>
              <a:t>Note down your observations in a journal and use these as one of your data collection methods. </a:t>
            </a:r>
          </a:p>
        </p:txBody>
      </p:sp>
    </p:spTree>
    <p:extLst>
      <p:ext uri="{BB962C8B-B14F-4D97-AF65-F5344CB8AC3E}">
        <p14:creationId xmlns:p14="http://schemas.microsoft.com/office/powerpoint/2010/main" val="336503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B70E-271C-48F1-AAF6-D874E91D0958}"/>
              </a:ext>
            </a:extLst>
          </p:cNvPr>
          <p:cNvSpPr>
            <a:spLocks noGrp="1"/>
          </p:cNvSpPr>
          <p:nvPr>
            <p:ph type="title"/>
          </p:nvPr>
        </p:nvSpPr>
        <p:spPr>
          <a:xfrm>
            <a:off x="736600" y="-142875"/>
            <a:ext cx="10515600" cy="1325563"/>
          </a:xfrm>
        </p:spPr>
        <p:txBody>
          <a:bodyPr>
            <a:normAutofit/>
          </a:bodyPr>
          <a:lstStyle/>
          <a:p>
            <a:r>
              <a:rPr lang="en-GB" sz="3600" b="1" dirty="0"/>
              <a:t>What next?</a:t>
            </a:r>
          </a:p>
        </p:txBody>
      </p:sp>
      <p:sp>
        <p:nvSpPr>
          <p:cNvPr id="3" name="Content Placeholder 2">
            <a:extLst>
              <a:ext uri="{FF2B5EF4-FFF2-40B4-BE49-F238E27FC236}">
                <a16:creationId xmlns:a16="http://schemas.microsoft.com/office/drawing/2014/main" id="{82FD0CCD-0743-444C-B346-8A01CCFA69E2}"/>
              </a:ext>
            </a:extLst>
          </p:cNvPr>
          <p:cNvSpPr>
            <a:spLocks noGrp="1"/>
          </p:cNvSpPr>
          <p:nvPr>
            <p:ph idx="1"/>
          </p:nvPr>
        </p:nvSpPr>
        <p:spPr>
          <a:xfrm>
            <a:off x="736600" y="1520372"/>
            <a:ext cx="10515600" cy="4351338"/>
          </a:xfrm>
        </p:spPr>
        <p:txBody>
          <a:bodyPr>
            <a:normAutofit lnSpcReduction="10000"/>
          </a:bodyPr>
          <a:lstStyle/>
          <a:p>
            <a:pPr marL="0" indent="0">
              <a:buNone/>
            </a:pPr>
            <a:r>
              <a:rPr lang="en-GB" dirty="0">
                <a:solidFill>
                  <a:srgbClr val="FF0000"/>
                </a:solidFill>
              </a:rPr>
              <a:t>Once you have your ethnographical data think about how you to present this data.</a:t>
            </a:r>
          </a:p>
          <a:p>
            <a:pPr marL="0" indent="0">
              <a:buNone/>
            </a:pPr>
            <a:endParaRPr lang="en-GB" dirty="0"/>
          </a:p>
          <a:p>
            <a:r>
              <a:rPr lang="en-GB" sz="2600" dirty="0"/>
              <a:t>You could, for example, do something called ‘coding’. This involves highlighting any key themes that are occurring.</a:t>
            </a:r>
          </a:p>
          <a:p>
            <a:r>
              <a:rPr lang="en-GB" sz="2600" dirty="0"/>
              <a:t>Highlight any key themes that are occurring. </a:t>
            </a:r>
          </a:p>
          <a:p>
            <a:r>
              <a:rPr lang="en-GB" sz="2600" dirty="0"/>
              <a:t>Count up the number of times a particular event occurred.</a:t>
            </a:r>
          </a:p>
          <a:p>
            <a:r>
              <a:rPr lang="en-GB" sz="2600" dirty="0"/>
              <a:t>Place common themes into a Wordle Cloud</a:t>
            </a:r>
          </a:p>
          <a:p>
            <a:r>
              <a:rPr lang="en-GB" sz="2600" dirty="0"/>
              <a:t>On a map of your location, write annotations to describe your observations. </a:t>
            </a:r>
          </a:p>
        </p:txBody>
      </p:sp>
    </p:spTree>
    <p:extLst>
      <p:ext uri="{BB962C8B-B14F-4D97-AF65-F5344CB8AC3E}">
        <p14:creationId xmlns:p14="http://schemas.microsoft.com/office/powerpoint/2010/main" val="140590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5FB2F-C974-411B-A2D9-D25333F68D7D}"/>
              </a:ext>
            </a:extLst>
          </p:cNvPr>
          <p:cNvSpPr>
            <a:spLocks noGrp="1"/>
          </p:cNvSpPr>
          <p:nvPr>
            <p:ph type="title"/>
          </p:nvPr>
        </p:nvSpPr>
        <p:spPr>
          <a:xfrm>
            <a:off x="185057" y="-331561"/>
            <a:ext cx="10515600" cy="1325563"/>
          </a:xfrm>
        </p:spPr>
        <p:txBody>
          <a:bodyPr>
            <a:normAutofit/>
          </a:bodyPr>
          <a:lstStyle/>
          <a:p>
            <a:r>
              <a:rPr lang="en-GB" sz="3200" b="1" dirty="0"/>
              <a:t>What is Photo Elicitation? </a:t>
            </a:r>
          </a:p>
        </p:txBody>
      </p:sp>
      <p:sp>
        <p:nvSpPr>
          <p:cNvPr id="3" name="Content Placeholder 2">
            <a:extLst>
              <a:ext uri="{FF2B5EF4-FFF2-40B4-BE49-F238E27FC236}">
                <a16:creationId xmlns:a16="http://schemas.microsoft.com/office/drawing/2014/main" id="{CA5F86C0-8889-489B-A1F4-A0A4F11E1234}"/>
              </a:ext>
            </a:extLst>
          </p:cNvPr>
          <p:cNvSpPr>
            <a:spLocks noGrp="1"/>
          </p:cNvSpPr>
          <p:nvPr>
            <p:ph idx="1"/>
          </p:nvPr>
        </p:nvSpPr>
        <p:spPr>
          <a:xfrm>
            <a:off x="0" y="894216"/>
            <a:ext cx="12006943" cy="5736318"/>
          </a:xfrm>
        </p:spPr>
        <p:txBody>
          <a:bodyPr>
            <a:normAutofit/>
          </a:bodyPr>
          <a:lstStyle/>
          <a:p>
            <a:r>
              <a:rPr lang="en-GB" sz="2400" dirty="0"/>
              <a:t>Photo elicitation can be defined ‘the use of photos to prompt discussion’ (Thomas, M. E. (2009). Auto-photography. Columbus, OH: The </a:t>
            </a:r>
            <a:r>
              <a:rPr lang="en-GB" sz="2400" dirty="0" err="1"/>
              <a:t>OhioState</a:t>
            </a:r>
            <a:r>
              <a:rPr lang="en-GB" sz="2400" dirty="0"/>
              <a:t> University).</a:t>
            </a:r>
          </a:p>
          <a:p>
            <a:endParaRPr lang="en-GB" sz="2400" dirty="0"/>
          </a:p>
          <a:p>
            <a:r>
              <a:rPr lang="en-GB" sz="2400" dirty="0"/>
              <a:t>The visual images can be determined by the participant or the researcher (i.e. you the geographer completing your investigation). </a:t>
            </a:r>
          </a:p>
          <a:p>
            <a:endParaRPr lang="en-GB" sz="2400" dirty="0"/>
          </a:p>
          <a:p>
            <a:r>
              <a:rPr lang="en-GB" sz="2400" dirty="0"/>
              <a:t>It is  an effective way of getting a participant (i.e. the person you are talking to) to engage in a conversation about a particular issue or environment that you are studying as part of your NEA.</a:t>
            </a:r>
          </a:p>
          <a:p>
            <a:endParaRPr lang="en-GB" sz="2400" dirty="0"/>
          </a:p>
          <a:p>
            <a:r>
              <a:rPr lang="en-GB" sz="2400" dirty="0"/>
              <a:t>It is particularly effective when interviewing residents or key stakeholders of a place. </a:t>
            </a:r>
          </a:p>
          <a:p>
            <a:endParaRPr lang="en-GB" sz="2400" dirty="0"/>
          </a:p>
          <a:p>
            <a:r>
              <a:rPr lang="en-GB" sz="2400" dirty="0"/>
              <a:t>It can be conducted either through semi-structured interviews (key focus areas or questions) or structured interviews (questions for the interviewee to answer). </a:t>
            </a:r>
          </a:p>
        </p:txBody>
      </p:sp>
    </p:spTree>
    <p:extLst>
      <p:ext uri="{BB962C8B-B14F-4D97-AF65-F5344CB8AC3E}">
        <p14:creationId xmlns:p14="http://schemas.microsoft.com/office/powerpoint/2010/main" val="66721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02D6-ABF8-4C08-AAF2-5B5136975614}"/>
              </a:ext>
            </a:extLst>
          </p:cNvPr>
          <p:cNvSpPr>
            <a:spLocks noGrp="1"/>
          </p:cNvSpPr>
          <p:nvPr>
            <p:ph type="title"/>
          </p:nvPr>
        </p:nvSpPr>
        <p:spPr>
          <a:xfrm>
            <a:off x="693057" y="-246743"/>
            <a:ext cx="10515600" cy="1325563"/>
          </a:xfrm>
        </p:spPr>
        <p:txBody>
          <a:bodyPr>
            <a:normAutofit/>
          </a:bodyPr>
          <a:lstStyle/>
          <a:p>
            <a:r>
              <a:rPr lang="en-GB" sz="3200" b="1" dirty="0"/>
              <a:t>Why use it? </a:t>
            </a:r>
          </a:p>
        </p:txBody>
      </p:sp>
      <p:sp>
        <p:nvSpPr>
          <p:cNvPr id="3" name="Content Placeholder 2">
            <a:extLst>
              <a:ext uri="{FF2B5EF4-FFF2-40B4-BE49-F238E27FC236}">
                <a16:creationId xmlns:a16="http://schemas.microsoft.com/office/drawing/2014/main" id="{28CFC047-DA2D-4F35-8499-A19A5F700264}"/>
              </a:ext>
            </a:extLst>
          </p:cNvPr>
          <p:cNvSpPr>
            <a:spLocks noGrp="1"/>
          </p:cNvSpPr>
          <p:nvPr>
            <p:ph idx="1"/>
          </p:nvPr>
        </p:nvSpPr>
        <p:spPr>
          <a:xfrm>
            <a:off x="693057" y="824138"/>
            <a:ext cx="10515600" cy="5641975"/>
          </a:xfrm>
        </p:spPr>
        <p:txBody>
          <a:bodyPr>
            <a:normAutofit/>
          </a:bodyPr>
          <a:lstStyle/>
          <a:p>
            <a:r>
              <a:rPr lang="en-GB" sz="2400" dirty="0"/>
              <a:t>It allows for the participant to be prompted about certain feelings or memories they may have about a place. </a:t>
            </a:r>
          </a:p>
          <a:p>
            <a:endParaRPr lang="en-GB" sz="2400" dirty="0"/>
          </a:p>
          <a:p>
            <a:r>
              <a:rPr lang="en-GB" sz="2400" dirty="0"/>
              <a:t>It enables a conversation to be steered towards a particular topic area, so that the interviewee does not go off on a tangent. </a:t>
            </a:r>
          </a:p>
          <a:p>
            <a:pPr marL="0" indent="0">
              <a:buNone/>
            </a:pPr>
            <a:endParaRPr lang="en-GB" sz="2400" dirty="0"/>
          </a:p>
          <a:p>
            <a:r>
              <a:rPr lang="en-GB" sz="2400" dirty="0"/>
              <a:t>It allows for deeper memories, feelings and emotions to be explored. </a:t>
            </a:r>
          </a:p>
          <a:p>
            <a:endParaRPr lang="en-GB" sz="2400" dirty="0"/>
          </a:p>
          <a:p>
            <a:r>
              <a:rPr lang="en-GB" sz="2400" dirty="0"/>
              <a:t>However you need to be mindful about the images you use. They need to be fairly ‘neutral’ so that you are not engineering the conversation to get the desired outcome you are looking for. For example, using an image that you know is going to provoke certain memories or feelings. </a:t>
            </a:r>
          </a:p>
        </p:txBody>
      </p:sp>
    </p:spTree>
    <p:extLst>
      <p:ext uri="{BB962C8B-B14F-4D97-AF65-F5344CB8AC3E}">
        <p14:creationId xmlns:p14="http://schemas.microsoft.com/office/powerpoint/2010/main" val="2898527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968</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What is Ethnography? </vt:lpstr>
      <vt:lpstr>Putting it into practice </vt:lpstr>
      <vt:lpstr>Advantages &amp; Limitations</vt:lpstr>
      <vt:lpstr>Some criteria you could put in place</vt:lpstr>
      <vt:lpstr>Autoethnography  </vt:lpstr>
      <vt:lpstr>What next?</vt:lpstr>
      <vt:lpstr>What is Photo Elicitation? </vt:lpstr>
      <vt:lpstr>Why use 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Seale</dc:creator>
  <cp:lastModifiedBy>Simon Ross</cp:lastModifiedBy>
  <cp:revision>22</cp:revision>
  <dcterms:created xsi:type="dcterms:W3CDTF">2022-07-13T08:25:55Z</dcterms:created>
  <dcterms:modified xsi:type="dcterms:W3CDTF">2022-09-08T17:19:35Z</dcterms:modified>
</cp:coreProperties>
</file>