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17" r:id="rId3"/>
    <p:sldId id="318" r:id="rId4"/>
    <p:sldId id="323" r:id="rId5"/>
    <p:sldId id="321" r:id="rId6"/>
    <p:sldId id="322" r:id="rId7"/>
    <p:sldId id="325" r:id="rId8"/>
    <p:sldId id="324" r:id="rId9"/>
    <p:sldId id="326" r:id="rId10"/>
    <p:sldId id="305" r:id="rId11"/>
    <p:sldId id="307" r:id="rId12"/>
    <p:sldId id="332" r:id="rId13"/>
    <p:sldId id="333" r:id="rId14"/>
    <p:sldId id="334" r:id="rId15"/>
    <p:sldId id="347" r:id="rId16"/>
    <p:sldId id="311" r:id="rId17"/>
    <p:sldId id="340" r:id="rId18"/>
    <p:sldId id="351" r:id="rId19"/>
    <p:sldId id="312" r:id="rId20"/>
    <p:sldId id="352" r:id="rId21"/>
    <p:sldId id="350" r:id="rId22"/>
    <p:sldId id="348" r:id="rId23"/>
    <p:sldId id="319" r:id="rId24"/>
    <p:sldId id="315" r:id="rId25"/>
    <p:sldId id="34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achers' Notes" id="{422351BB-D003-4B14-80D7-E6EDF2B91254}">
          <p14:sldIdLst>
            <p14:sldId id="257"/>
            <p14:sldId id="317"/>
            <p14:sldId id="318"/>
            <p14:sldId id="323"/>
            <p14:sldId id="321"/>
            <p14:sldId id="322"/>
            <p14:sldId id="325"/>
            <p14:sldId id="324"/>
          </p14:sldIdLst>
        </p14:section>
        <p14:section name="Student Slides" id="{E3099E1F-95A0-4719-8B8B-14FDBE1D7E15}">
          <p14:sldIdLst>
            <p14:sldId id="326"/>
            <p14:sldId id="305"/>
            <p14:sldId id="307"/>
            <p14:sldId id="332"/>
            <p14:sldId id="333"/>
            <p14:sldId id="334"/>
            <p14:sldId id="347"/>
            <p14:sldId id="311"/>
            <p14:sldId id="340"/>
            <p14:sldId id="351"/>
            <p14:sldId id="312"/>
            <p14:sldId id="352"/>
            <p14:sldId id="350"/>
            <p14:sldId id="348"/>
            <p14:sldId id="319"/>
            <p14:sldId id="315"/>
            <p14:sldId id="34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9886" autoAdjust="0"/>
  </p:normalViewPr>
  <p:slideViewPr>
    <p:cSldViewPr snapToGrid="0">
      <p:cViewPr varScale="1">
        <p:scale>
          <a:sx n="90" d="100"/>
          <a:sy n="90" d="100"/>
        </p:scale>
        <p:origin x="57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E56F-0BA7-4F27-BC64-2990022127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0A97F4-F002-4BB8-8035-D3D127A70D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AACAF5A-1FF1-4EA5-9DAB-654DB10F86B8}"/>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6C522578-CD24-46E5-87EE-BE77D8FB101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38ABCD2-2855-4EF7-860D-D075D60FAC85}"/>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399345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960F-AE0D-46E6-AD7E-99030C42789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601A21-B8A7-4833-BCF8-EC03B2BF28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0BA1A2-79C8-4860-833F-2770042BD3EC}"/>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733519BA-5FE9-44BF-9C62-BDB7FBF0E64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1A77E7E-3F1E-4AAA-AA5A-32336A37C21A}"/>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800564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954C3C-8DC0-4A3C-973E-E35F7E56EE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E2A339-EDAF-4490-89F2-37BA96B33F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C9AA60-967C-446D-B075-AC94E7A06B71}"/>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98C604D8-3D96-4810-AF78-E3B5F85B64C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8AD8CCB-0C01-45AD-97D4-89A50DEC6384}"/>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887671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B55D5-D3D3-4FD8-85B2-F3A03FE6A9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08C50C-5832-4A5F-8A78-4D26CB147E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5854FE-07FB-441D-A928-C620D1BDDF41}"/>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BB8FB0CE-6817-4C26-880D-02E81276C1D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043A43A-AFF4-4FA4-A414-B9119CF1AA76}"/>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4044492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F62F-79EF-42D9-A2CB-362F9A78F6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C3F1A7-8B6B-44F4-B43A-CC289E4017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9181A-21D7-4F6C-89CF-F2B14DFB4AC8}"/>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EDDD9E7E-D0F2-41D0-AB5B-722796E2E7A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352BC37-57A6-4ADD-A7BB-EFBCEAE1FDB2}"/>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110818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6C70-E804-42AC-9D33-F017DF085B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4816EA-C4F5-4630-BC39-7BE3D7D283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E2D8208-4AB5-4A2A-AB5F-C7BD0E8EB7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648F913-8C2C-4033-91EE-F6EE9169B76E}"/>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6" name="Footer Placeholder 5">
            <a:extLst>
              <a:ext uri="{FF2B5EF4-FFF2-40B4-BE49-F238E27FC236}">
                <a16:creationId xmlns:a16="http://schemas.microsoft.com/office/drawing/2014/main" id="{AEDD99DF-14C9-4520-A560-268E01392CE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0513508-065A-4BE7-A0E0-1C37C10CEBF7}"/>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84588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9EC3A-AFFD-4D6A-BED0-8446CA9BD67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B7C549-BB83-4E66-B4D9-9C2584D313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878692-D982-4585-BE8B-8739029D8B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13DD736-5E35-4E0E-AB4A-16F1A4F177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18310E-9CDA-4B17-8CFC-BA5DD8A47F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538845-9387-4E6A-AEB2-80B87FB5EF01}"/>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8" name="Footer Placeholder 7">
            <a:extLst>
              <a:ext uri="{FF2B5EF4-FFF2-40B4-BE49-F238E27FC236}">
                <a16:creationId xmlns:a16="http://schemas.microsoft.com/office/drawing/2014/main" id="{54B902DB-C60C-42D4-873D-ECA576CE6708}"/>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26FF6245-7BA4-43D3-B6FE-78F9CABC823F}"/>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394675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239E-BDEB-4382-B644-2A4A25D6E82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50F3F5A-1227-45E3-9128-9A8745BFCC74}"/>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4" name="Footer Placeholder 3">
            <a:extLst>
              <a:ext uri="{FF2B5EF4-FFF2-40B4-BE49-F238E27FC236}">
                <a16:creationId xmlns:a16="http://schemas.microsoft.com/office/drawing/2014/main" id="{A84769C1-5063-4A4A-807F-A5BE0A67A03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A3300A8-0059-4E44-A810-DE162E226EA5}"/>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728913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615BBC-238E-4085-8EA6-F6F110429E68}"/>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3" name="Footer Placeholder 2">
            <a:extLst>
              <a:ext uri="{FF2B5EF4-FFF2-40B4-BE49-F238E27FC236}">
                <a16:creationId xmlns:a16="http://schemas.microsoft.com/office/drawing/2014/main" id="{AD745437-066F-4D3B-8324-5E3645845F4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06C9E99B-91DB-4C51-A41B-F59D0F307599}"/>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067874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1A2FE-2799-469C-9CBE-4E49AF0051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79812F7-95FD-4476-BA96-712342CB94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6CCBCEA-D844-4439-8EDA-F7828CAA6C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331CC-DE69-4DC0-BE3C-05F1069A93A1}"/>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6" name="Footer Placeholder 5">
            <a:extLst>
              <a:ext uri="{FF2B5EF4-FFF2-40B4-BE49-F238E27FC236}">
                <a16:creationId xmlns:a16="http://schemas.microsoft.com/office/drawing/2014/main" id="{CFA65DBC-E24D-438B-89C9-1C8EF9C0B15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DAF4317-876B-4490-A920-9FB115929F38}"/>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010827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6A9A5-0AF8-4FA8-AAB1-F16EF8BBC9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E4843CB-9971-41A8-92A5-B9F229B575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F854F6F7-05BD-4667-AF22-B46CAA781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F0272-953A-4135-B3AC-A30D36CB6683}"/>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6" name="Footer Placeholder 5">
            <a:extLst>
              <a:ext uri="{FF2B5EF4-FFF2-40B4-BE49-F238E27FC236}">
                <a16:creationId xmlns:a16="http://schemas.microsoft.com/office/drawing/2014/main" id="{872A9651-FB3D-4047-A2CC-A7CEF3398D1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3203CF1-8814-41F2-884C-DF32F4B860E7}"/>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500919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0CE2FF-04E1-468B-A69D-8E5B3E7557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E4A08C-6A5D-4BE3-AADC-BA3331E77F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DAE575-DFEC-4D64-AE1D-5D42EC32B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06598A4C-0972-4D4B-B087-7CE520B8B2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86B975E9-9A62-4B63-9734-5F33C319CC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AE9DD-63E3-444A-9E9D-97A73477D031}" type="slidenum">
              <a:rPr lang="en-GB" smtClean="0"/>
              <a:t>‹#›</a:t>
            </a:fld>
            <a:endParaRPr lang="en-GB" dirty="0"/>
          </a:p>
        </p:txBody>
      </p:sp>
    </p:spTree>
    <p:extLst>
      <p:ext uri="{BB962C8B-B14F-4D97-AF65-F5344CB8AC3E}">
        <p14:creationId xmlns:p14="http://schemas.microsoft.com/office/powerpoint/2010/main" val="2815474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https://www.alevelgeography.com/drainage-basin-hydrological-system/" TargetMode="External"/><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open.edu/openlearn/nature-environment/environmental-studies/surface-water/content-section-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slideserve.com/quennell/flood-hydrographs"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hyperlink" Target="https://riverlevels.uk/river-culm-culmstock#.YQwSyYj0mUk" TargetMode="External"/><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onnectingtheculm.com/climate-change-and-the-river-culm/" TargetMode="External"/><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hyperlink" Target="https://flickr.com/photos/environment-agency/8302919809" TargetMode="Externa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researchgate.net/figure/Flood-hydrograph-before-and-after-urbanisation-source-Dams-et-al-2008_fig2_338132826"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devonlive.com/news/devon-news/culm-valley-garden-village-300k-2555847" TargetMode="External"/><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connectingtheculm.com/discover-the-culm/" TargetMode="External"/><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connectingtheculm.com/discover-the-culm/" TargetMode="External"/><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ei.cornell.edu/watersheds/Ditches/Ditch_4.html" TargetMode="External"/><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hyperlink" Target="https://riverlevels.uk/river-culm-culmstock#.YQwSyYj0mU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flood-warning-information.service.gov.uk/warning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metoffice.gov.uk/binaries/content/assets/metofficegovuk/pdf/weather/learn-about/uk-past-events/interesting/2012/exceptionally-wet-weather---november-2012---met-office.pdf" TargetMode="External"/><Relationship Id="rId2" Type="http://schemas.openxmlformats.org/officeDocument/2006/relationships/hyperlink" Target="https://www.middevon.gov.uk/media/345935/appendix-b-0007-ua005763-ner-01-cullomptonhydrologyreport.pdf" TargetMode="External"/><Relationship Id="rId1" Type="http://schemas.openxmlformats.org/officeDocument/2006/relationships/slideLayout" Target="../slideLayouts/slideLayout2.xml"/><Relationship Id="rId5" Type="http://schemas.openxmlformats.org/officeDocument/2006/relationships/hyperlink" Target="https://connectingtheculm.com/discover-the-culm/" TargetMode="External"/><Relationship Id="rId4" Type="http://schemas.openxmlformats.org/officeDocument/2006/relationships/hyperlink" Target="https://www.youtube.com/watch?v=hhN-gSE8lu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4483-BD31-FA48-A391-AD4284D2B8B4}"/>
              </a:ext>
            </a:extLst>
          </p:cNvPr>
          <p:cNvSpPr>
            <a:spLocks noGrp="1"/>
          </p:cNvSpPr>
          <p:nvPr>
            <p:ph type="ctrTitle"/>
          </p:nvPr>
        </p:nvSpPr>
        <p:spPr>
          <a:xfrm>
            <a:off x="1651591" y="0"/>
            <a:ext cx="9144000" cy="2387600"/>
          </a:xfrm>
        </p:spPr>
        <p:txBody>
          <a:bodyPr/>
          <a:lstStyle/>
          <a:p>
            <a:r>
              <a:rPr lang="en-US" dirty="0"/>
              <a:t>Hydrographs – GCSE resource pack</a:t>
            </a:r>
          </a:p>
        </p:txBody>
      </p:sp>
      <p:sp>
        <p:nvSpPr>
          <p:cNvPr id="3" name="Subtitle 2">
            <a:extLst>
              <a:ext uri="{FF2B5EF4-FFF2-40B4-BE49-F238E27FC236}">
                <a16:creationId xmlns:a16="http://schemas.microsoft.com/office/drawing/2014/main" id="{6C415EF7-A145-4743-8A1C-D4C46D4A95C6}"/>
              </a:ext>
            </a:extLst>
          </p:cNvPr>
          <p:cNvSpPr>
            <a:spLocks noGrp="1"/>
          </p:cNvSpPr>
          <p:nvPr>
            <p:ph type="subTitle" idx="1"/>
          </p:nvPr>
        </p:nvSpPr>
        <p:spPr>
          <a:xfrm>
            <a:off x="1651591" y="2479675"/>
            <a:ext cx="9144000" cy="1655762"/>
          </a:xfrm>
        </p:spPr>
        <p:txBody>
          <a:bodyPr>
            <a:normAutofit/>
          </a:bodyPr>
          <a:lstStyle/>
          <a:p>
            <a:r>
              <a:rPr lang="en-US" sz="4000" dirty="0"/>
              <a:t>River Culm catchment</a:t>
            </a:r>
          </a:p>
          <a:p>
            <a:r>
              <a:rPr lang="en-US" sz="4000" b="1" dirty="0"/>
              <a:t>Teachers’ Notes</a:t>
            </a:r>
          </a:p>
        </p:txBody>
      </p:sp>
      <p:sp>
        <p:nvSpPr>
          <p:cNvPr id="4" name="Rectangle 3">
            <a:extLst>
              <a:ext uri="{FF2B5EF4-FFF2-40B4-BE49-F238E27FC236}">
                <a16:creationId xmlns:a16="http://schemas.microsoft.com/office/drawing/2014/main" id="{7D1D2A19-1D06-0F43-8FB8-BB2CAE65A81F}"/>
              </a:ext>
            </a:extLst>
          </p:cNvPr>
          <p:cNvSpPr/>
          <p:nvPr/>
        </p:nvSpPr>
        <p:spPr>
          <a:xfrm>
            <a:off x="48000" y="0"/>
            <a:ext cx="360000" cy="6858000"/>
          </a:xfrm>
          <a:prstGeom prst="rect">
            <a:avLst/>
          </a:prstGeom>
          <a:solidFill>
            <a:srgbClr val="72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Rectangle 10">
            <a:extLst>
              <a:ext uri="{FF2B5EF4-FFF2-40B4-BE49-F238E27FC236}">
                <a16:creationId xmlns:a16="http://schemas.microsoft.com/office/drawing/2014/main" id="{2374C08F-82B9-CB43-AD30-DEAAD69976D6}"/>
              </a:ext>
            </a:extLst>
          </p:cNvPr>
          <p:cNvSpPr/>
          <p:nvPr/>
        </p:nvSpPr>
        <p:spPr>
          <a:xfrm>
            <a:off x="0" y="0"/>
            <a:ext cx="48000" cy="6858000"/>
          </a:xfrm>
          <a:prstGeom prst="rect">
            <a:avLst/>
          </a:prstGeom>
          <a:solidFill>
            <a:srgbClr val="EBB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ACD98508-5DD4-7F40-96C3-F9B497230000}"/>
              </a:ext>
            </a:extLst>
          </p:cNvPr>
          <p:cNvSpPr/>
          <p:nvPr/>
        </p:nvSpPr>
        <p:spPr>
          <a:xfrm>
            <a:off x="408000" y="0"/>
            <a:ext cx="52800" cy="6858000"/>
          </a:xfrm>
          <a:prstGeom prst="rect">
            <a:avLst/>
          </a:prstGeom>
          <a:solidFill>
            <a:srgbClr val="001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with medium confidence">
            <a:extLst>
              <a:ext uri="{FF2B5EF4-FFF2-40B4-BE49-F238E27FC236}">
                <a16:creationId xmlns:a16="http://schemas.microsoft.com/office/drawing/2014/main" id="{7341B019-0E6B-4D89-977D-9A48FD8BC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9831" y="5339586"/>
            <a:ext cx="3682766" cy="1281603"/>
          </a:xfrm>
          <a:prstGeom prst="rect">
            <a:avLst/>
          </a:prstGeom>
        </p:spPr>
      </p:pic>
      <p:pic>
        <p:nvPicPr>
          <p:cNvPr id="9" name="Picture 8" descr="Logo&#10;&#10;Description automatically generated">
            <a:extLst>
              <a:ext uri="{FF2B5EF4-FFF2-40B4-BE49-F238E27FC236}">
                <a16:creationId xmlns:a16="http://schemas.microsoft.com/office/drawing/2014/main" id="{AF5CAC34-55F5-4ECA-8ACA-56784E4E1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349" y="4582794"/>
            <a:ext cx="2094451" cy="2094451"/>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FB0894F8-FCAC-4BC5-B42B-3F734D327B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800" y="5129512"/>
            <a:ext cx="2759978" cy="1547733"/>
          </a:xfrm>
          <a:prstGeom prst="rect">
            <a:avLst/>
          </a:prstGeom>
        </p:spPr>
      </p:pic>
    </p:spTree>
    <p:extLst>
      <p:ext uri="{BB962C8B-B14F-4D97-AF65-F5344CB8AC3E}">
        <p14:creationId xmlns:p14="http://schemas.microsoft.com/office/powerpoint/2010/main" val="3788798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Drainage basin system and hydrographs</a:t>
            </a:r>
          </a:p>
        </p:txBody>
      </p:sp>
      <p:sp>
        <p:nvSpPr>
          <p:cNvPr id="5" name="Content Placeholder 4"/>
          <p:cNvSpPr>
            <a:spLocks noGrp="1"/>
          </p:cNvSpPr>
          <p:nvPr>
            <p:ph sz="half" idx="2"/>
          </p:nvPr>
        </p:nvSpPr>
        <p:spPr>
          <a:xfrm>
            <a:off x="7331528" y="1343932"/>
            <a:ext cx="4384221" cy="4351338"/>
          </a:xfrm>
        </p:spPr>
        <p:txBody>
          <a:bodyPr>
            <a:noAutofit/>
          </a:bodyPr>
          <a:lstStyle/>
          <a:p>
            <a:endParaRPr lang="en-GB" sz="2400" dirty="0"/>
          </a:p>
          <a:p>
            <a:r>
              <a:rPr lang="en-GB" sz="2400" dirty="0"/>
              <a:t>The drainage basin (catchment) system comprises inputs (e.g. precipitation), outputs (e.g. evaporation) and transfers (e.g. throughflow).</a:t>
            </a:r>
          </a:p>
          <a:p>
            <a:r>
              <a:rPr lang="en-GB" sz="2400" dirty="0"/>
              <a:t>The size of stores and transfers varies according to individual drainage basin characteristics, such as geology, vegetation and urbanisation.</a:t>
            </a:r>
          </a:p>
          <a:p>
            <a:r>
              <a:rPr lang="en-GB" sz="2400" dirty="0"/>
              <a:t>The river discharge can be shown on a </a:t>
            </a:r>
            <a:r>
              <a:rPr lang="en-GB" sz="2400" b="1" dirty="0"/>
              <a:t>hydrograph.</a:t>
            </a:r>
          </a:p>
        </p:txBody>
      </p:sp>
      <p:pic>
        <p:nvPicPr>
          <p:cNvPr id="3074" name="Picture 2" descr="Drainage Basin Hydrological System | A Level Geography"/>
          <p:cNvPicPr>
            <a:picLocks noChangeAspect="1" noChangeArrowheads="1"/>
          </p:cNvPicPr>
          <p:nvPr/>
        </p:nvPicPr>
        <p:blipFill rotWithShape="1">
          <a:blip r:embed="rId2">
            <a:extLst>
              <a:ext uri="{28A0092B-C50C-407E-A947-70E740481C1C}">
                <a14:useLocalDpi xmlns:a14="http://schemas.microsoft.com/office/drawing/2010/main" val="0"/>
              </a:ext>
            </a:extLst>
          </a:blip>
          <a:srcRect b="10571"/>
          <a:stretch/>
        </p:blipFill>
        <p:spPr bwMode="auto">
          <a:xfrm>
            <a:off x="302079" y="1836798"/>
            <a:ext cx="6812190" cy="39925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296988" y="6023891"/>
            <a:ext cx="4822371" cy="276999"/>
          </a:xfrm>
          <a:prstGeom prst="rect">
            <a:avLst/>
          </a:prstGeom>
        </p:spPr>
        <p:txBody>
          <a:bodyPr wrap="square">
            <a:spAutoFit/>
          </a:bodyPr>
          <a:lstStyle/>
          <a:p>
            <a:r>
              <a:rPr lang="en-GB" sz="1200" dirty="0">
                <a:hlinkClick r:id="rId3"/>
              </a:rPr>
              <a:t>https://www.alevelgeography.com/drainage-basin-hydrological-system/</a:t>
            </a:r>
            <a:r>
              <a:rPr lang="en-GB" sz="1200" dirty="0"/>
              <a:t> </a:t>
            </a:r>
          </a:p>
        </p:txBody>
      </p:sp>
    </p:spTree>
    <p:extLst>
      <p:ext uri="{BB962C8B-B14F-4D97-AF65-F5344CB8AC3E}">
        <p14:creationId xmlns:p14="http://schemas.microsoft.com/office/powerpoint/2010/main" val="903788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046" y="365125"/>
            <a:ext cx="10720754" cy="1325563"/>
          </a:xfrm>
        </p:spPr>
        <p:txBody>
          <a:bodyPr>
            <a:normAutofit/>
          </a:bodyPr>
          <a:lstStyle/>
          <a:p>
            <a:r>
              <a:rPr lang="en-GB" sz="4000" dirty="0"/>
              <a:t>Drainage basins and hydrographs: terminology</a:t>
            </a:r>
          </a:p>
        </p:txBody>
      </p:sp>
      <p:sp>
        <p:nvSpPr>
          <p:cNvPr id="5" name="Content Placeholder 4"/>
          <p:cNvSpPr>
            <a:spLocks noGrp="1"/>
          </p:cNvSpPr>
          <p:nvPr>
            <p:ph idx="1"/>
          </p:nvPr>
        </p:nvSpPr>
        <p:spPr>
          <a:xfrm>
            <a:off x="838200" y="1885071"/>
            <a:ext cx="10515600" cy="4291892"/>
          </a:xfrm>
        </p:spPr>
        <p:txBody>
          <a:bodyPr>
            <a:normAutofit fontScale="92500" lnSpcReduction="10000"/>
          </a:bodyPr>
          <a:lstStyle/>
          <a:p>
            <a:r>
              <a:rPr lang="en-GB" sz="2600" b="1" i="1" dirty="0"/>
              <a:t>Precipitation</a:t>
            </a:r>
            <a:r>
              <a:rPr lang="en-GB" sz="2600" dirty="0"/>
              <a:t> – input of water into the drainage basin as a transfer of water from the atmosphere to the ground (rain, snow, dew)</a:t>
            </a:r>
          </a:p>
          <a:p>
            <a:r>
              <a:rPr lang="en-GB" sz="2600" b="1" i="1" dirty="0"/>
              <a:t>Evaporation</a:t>
            </a:r>
            <a:r>
              <a:rPr lang="en-GB" sz="2600" dirty="0"/>
              <a:t> – output of water from the drainage basin to atmosphere</a:t>
            </a:r>
          </a:p>
          <a:p>
            <a:r>
              <a:rPr lang="en-GB" sz="2600" b="1" i="1" dirty="0"/>
              <a:t>Interception</a:t>
            </a:r>
            <a:r>
              <a:rPr lang="en-GB" sz="2600" dirty="0"/>
              <a:t> – precipitation intercepted most commonly by trees and plants</a:t>
            </a:r>
          </a:p>
          <a:p>
            <a:r>
              <a:rPr lang="en-GB" sz="2600" b="1" i="1" dirty="0"/>
              <a:t>Surface runoff </a:t>
            </a:r>
            <a:r>
              <a:rPr lang="en-GB" sz="2600" dirty="0"/>
              <a:t>– water flowing over the ground surface</a:t>
            </a:r>
          </a:p>
          <a:p>
            <a:r>
              <a:rPr lang="en-GB" sz="2600" b="1" i="1" dirty="0"/>
              <a:t>Infiltration</a:t>
            </a:r>
            <a:r>
              <a:rPr lang="en-GB" sz="2600" dirty="0"/>
              <a:t> – water soaking into the soil from the ground surface</a:t>
            </a:r>
          </a:p>
          <a:p>
            <a:r>
              <a:rPr lang="en-GB" sz="2600" b="1" i="1" dirty="0"/>
              <a:t>Throughflow/interflow</a:t>
            </a:r>
            <a:r>
              <a:rPr lang="en-GB" sz="2600" dirty="0"/>
              <a:t> – water draining through the soil above the water table</a:t>
            </a:r>
          </a:p>
          <a:p>
            <a:r>
              <a:rPr lang="en-GB" sz="2600" b="1" i="1" dirty="0"/>
              <a:t>Groundwater/base flow </a:t>
            </a:r>
            <a:r>
              <a:rPr lang="en-GB" sz="2600" dirty="0"/>
              <a:t>– water passing slowly through rocks</a:t>
            </a:r>
          </a:p>
          <a:p>
            <a:r>
              <a:rPr lang="en-GB" sz="2600" b="1" i="1" dirty="0"/>
              <a:t>River discharge </a:t>
            </a:r>
            <a:r>
              <a:rPr lang="en-GB" sz="2600" dirty="0"/>
              <a:t>– volume of water (cubic metres/sec) flowing in a stream or river</a:t>
            </a:r>
          </a:p>
          <a:p>
            <a:r>
              <a:rPr lang="en-GB" sz="2600" b="1" i="1" dirty="0"/>
              <a:t>Hydrograph</a:t>
            </a:r>
            <a:r>
              <a:rPr lang="en-GB" sz="2600" dirty="0"/>
              <a:t> – graph showing discharge of water in a river against time</a:t>
            </a:r>
          </a:p>
          <a:p>
            <a:endParaRPr lang="en-GB" sz="2400" dirty="0"/>
          </a:p>
          <a:p>
            <a:endParaRPr lang="en-GB" sz="2400" dirty="0"/>
          </a:p>
          <a:p>
            <a:endParaRPr lang="en-GB" sz="2400" dirty="0"/>
          </a:p>
          <a:p>
            <a:endParaRPr lang="en-GB" dirty="0"/>
          </a:p>
        </p:txBody>
      </p:sp>
    </p:spTree>
    <p:extLst>
      <p:ext uri="{BB962C8B-B14F-4D97-AF65-F5344CB8AC3E}">
        <p14:creationId xmlns:p14="http://schemas.microsoft.com/office/powerpoint/2010/main" val="1288685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6DB50D-D59D-430B-BC04-0431FF2DC441}"/>
              </a:ext>
            </a:extLst>
          </p:cNvPr>
          <p:cNvSpPr txBox="1"/>
          <p:nvPr/>
        </p:nvSpPr>
        <p:spPr>
          <a:xfrm>
            <a:off x="463826" y="6308035"/>
            <a:ext cx="6575646" cy="369332"/>
          </a:xfrm>
          <a:prstGeom prst="rect">
            <a:avLst/>
          </a:prstGeom>
          <a:noFill/>
        </p:spPr>
        <p:txBody>
          <a:bodyPr wrap="none" rtlCol="0">
            <a:spAutoFit/>
          </a:bodyPr>
          <a:lstStyle/>
          <a:p>
            <a:r>
              <a:rPr lang="en-GB" dirty="0">
                <a:hlinkClick r:id="rId2"/>
              </a:rPr>
              <a:t>Surface water: 2 River flow - OpenLearn - Open University - S278_14</a:t>
            </a:r>
            <a:endParaRPr lang="en-GB" dirty="0"/>
          </a:p>
        </p:txBody>
      </p:sp>
      <p:pic>
        <p:nvPicPr>
          <p:cNvPr id="4098" name="Picture 2" descr="See the source image">
            <a:extLst>
              <a:ext uri="{FF2B5EF4-FFF2-40B4-BE49-F238E27FC236}">
                <a16:creationId xmlns:a16="http://schemas.microsoft.com/office/drawing/2014/main" id="{B0141BD8-2C82-4A59-AFF8-C411016FA8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7" b="3841"/>
          <a:stretch/>
        </p:blipFill>
        <p:spPr bwMode="auto">
          <a:xfrm>
            <a:off x="532200" y="2364382"/>
            <a:ext cx="5070438" cy="33467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ACC8ED7-C047-4541-8A07-B5008872A5A5}"/>
              </a:ext>
            </a:extLst>
          </p:cNvPr>
          <p:cNvSpPr>
            <a:spLocks noGrp="1"/>
          </p:cNvSpPr>
          <p:nvPr>
            <p:ph type="title"/>
          </p:nvPr>
        </p:nvSpPr>
        <p:spPr/>
        <p:txBody>
          <a:bodyPr>
            <a:normAutofit/>
          </a:bodyPr>
          <a:lstStyle/>
          <a:p>
            <a:r>
              <a:rPr lang="en-GB" sz="4000" dirty="0"/>
              <a:t>Annual and flood hydrographs</a:t>
            </a:r>
          </a:p>
        </p:txBody>
      </p:sp>
      <p:sp>
        <p:nvSpPr>
          <p:cNvPr id="5" name="TextBox 4">
            <a:extLst>
              <a:ext uri="{FF2B5EF4-FFF2-40B4-BE49-F238E27FC236}">
                <a16:creationId xmlns:a16="http://schemas.microsoft.com/office/drawing/2014/main" id="{4F8316EE-3AB2-4F06-A434-9024DBFCFBC0}"/>
              </a:ext>
            </a:extLst>
          </p:cNvPr>
          <p:cNvSpPr txBox="1"/>
          <p:nvPr/>
        </p:nvSpPr>
        <p:spPr>
          <a:xfrm>
            <a:off x="6096000" y="1491176"/>
            <a:ext cx="5439508" cy="4708981"/>
          </a:xfrm>
          <a:prstGeom prst="rect">
            <a:avLst/>
          </a:prstGeom>
          <a:noFill/>
        </p:spPr>
        <p:txBody>
          <a:bodyPr wrap="square" rtlCol="0">
            <a:spAutoFit/>
          </a:bodyPr>
          <a:lstStyle/>
          <a:p>
            <a:r>
              <a:rPr lang="en-GB" sz="2400" b="1" dirty="0"/>
              <a:t>There are two types of hydrograph – the annual hydrograph and the flood hydrograph.</a:t>
            </a:r>
          </a:p>
          <a:p>
            <a:endParaRPr lang="en-GB" sz="2400" dirty="0"/>
          </a:p>
          <a:p>
            <a:pPr marL="342900" indent="-342900">
              <a:buFont typeface="Arial" panose="020B0604020202020204" pitchFamily="34" charset="0"/>
              <a:buChar char="•"/>
            </a:pPr>
            <a:r>
              <a:rPr lang="en-GB" sz="2400" dirty="0"/>
              <a:t>The annual hydrograph, or ‘river regime’, shows the mean discharge (in cubic metres per second or ‘cumecs’) of a river during a year, or several years.</a:t>
            </a:r>
          </a:p>
          <a:p>
            <a:pPr marL="342900" indent="-342900">
              <a:buFont typeface="Arial" panose="020B0604020202020204" pitchFamily="34" charset="0"/>
              <a:buChar char="•"/>
            </a:pPr>
            <a:r>
              <a:rPr lang="en-GB" sz="2400" dirty="0"/>
              <a:t>It shows times when discharge is high, often during the winter, and when discharge is low, often in the summer. </a:t>
            </a:r>
          </a:p>
          <a:p>
            <a:endParaRPr lang="en-GB" dirty="0"/>
          </a:p>
          <a:p>
            <a:endParaRPr lang="en-GB" dirty="0"/>
          </a:p>
        </p:txBody>
      </p:sp>
    </p:spTree>
    <p:extLst>
      <p:ext uri="{BB962C8B-B14F-4D97-AF65-F5344CB8AC3E}">
        <p14:creationId xmlns:p14="http://schemas.microsoft.com/office/powerpoint/2010/main" val="349820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Annual and flood hydrographs</a:t>
            </a:r>
          </a:p>
        </p:txBody>
      </p:sp>
      <p:sp>
        <p:nvSpPr>
          <p:cNvPr id="5" name="Content Placeholder 4"/>
          <p:cNvSpPr>
            <a:spLocks noGrp="1"/>
          </p:cNvSpPr>
          <p:nvPr>
            <p:ph sz="half" idx="2"/>
          </p:nvPr>
        </p:nvSpPr>
        <p:spPr>
          <a:xfrm>
            <a:off x="6905394" y="1588672"/>
            <a:ext cx="4771610" cy="4351338"/>
          </a:xfrm>
        </p:spPr>
        <p:txBody>
          <a:bodyPr>
            <a:noAutofit/>
          </a:bodyPr>
          <a:lstStyle/>
          <a:p>
            <a:r>
              <a:rPr lang="en-GB" sz="2400" dirty="0"/>
              <a:t>The flood hydrograph shows how river discharge responds to a short period of precipitation.</a:t>
            </a:r>
          </a:p>
          <a:p>
            <a:r>
              <a:rPr lang="en-GB" sz="2400" dirty="0"/>
              <a:t>Flood hydrographs usually cover a period of hours or days, until river discharge returns to the normal flow (baseflow).</a:t>
            </a:r>
          </a:p>
          <a:p>
            <a:r>
              <a:rPr lang="en-GB" sz="2400" dirty="0"/>
              <a:t>Flood hydrographs are important for flood control in showing how a river’s discharge responds to a storm event. </a:t>
            </a:r>
          </a:p>
        </p:txBody>
      </p:sp>
      <p:sp>
        <p:nvSpPr>
          <p:cNvPr id="6" name="Rectangle 5"/>
          <p:cNvSpPr/>
          <p:nvPr/>
        </p:nvSpPr>
        <p:spPr>
          <a:xfrm>
            <a:off x="1296988" y="6023891"/>
            <a:ext cx="4822371" cy="461665"/>
          </a:xfrm>
          <a:prstGeom prst="rect">
            <a:avLst/>
          </a:prstGeom>
        </p:spPr>
        <p:txBody>
          <a:bodyPr wrap="square">
            <a:spAutoFit/>
          </a:bodyPr>
          <a:lstStyle/>
          <a:p>
            <a:r>
              <a:rPr lang="en-GB" sz="1200" dirty="0">
                <a:hlinkClick r:id="rId2"/>
              </a:rPr>
              <a:t>PPT - Flood hydrographs PowerPoint Presentation, free download - ID:1045243 (slideserve.com)</a:t>
            </a:r>
            <a:endParaRPr lang="en-GB" sz="1200" dirty="0"/>
          </a:p>
        </p:txBody>
      </p:sp>
      <p:pic>
        <p:nvPicPr>
          <p:cNvPr id="7" name="Picture 2">
            <a:extLst>
              <a:ext uri="{FF2B5EF4-FFF2-40B4-BE49-F238E27FC236}">
                <a16:creationId xmlns:a16="http://schemas.microsoft.com/office/drawing/2014/main" id="{C0EAFD58-D2B0-47D5-B56B-4BC1F4727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291" y="1690688"/>
            <a:ext cx="5665763" cy="42493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365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046" y="365125"/>
            <a:ext cx="10720754" cy="1325563"/>
          </a:xfrm>
        </p:spPr>
        <p:txBody>
          <a:bodyPr/>
          <a:lstStyle/>
          <a:p>
            <a:r>
              <a:rPr lang="en-GB" dirty="0"/>
              <a:t>Flood hydrographs: terminology</a:t>
            </a:r>
          </a:p>
        </p:txBody>
      </p:sp>
      <p:sp>
        <p:nvSpPr>
          <p:cNvPr id="5" name="Content Placeholder 4"/>
          <p:cNvSpPr>
            <a:spLocks noGrp="1"/>
          </p:cNvSpPr>
          <p:nvPr>
            <p:ph idx="1"/>
          </p:nvPr>
        </p:nvSpPr>
        <p:spPr>
          <a:xfrm>
            <a:off x="838200" y="1885071"/>
            <a:ext cx="10515600" cy="4291892"/>
          </a:xfrm>
        </p:spPr>
        <p:txBody>
          <a:bodyPr>
            <a:normAutofit/>
          </a:bodyPr>
          <a:lstStyle/>
          <a:p>
            <a:r>
              <a:rPr lang="en-GB" sz="2600" b="1" i="1" dirty="0"/>
              <a:t>Precipitation</a:t>
            </a:r>
            <a:r>
              <a:rPr lang="en-GB" sz="2600" dirty="0"/>
              <a:t> </a:t>
            </a:r>
            <a:r>
              <a:rPr lang="en-GB" sz="2600" b="1" i="1" dirty="0"/>
              <a:t>graph </a:t>
            </a:r>
            <a:r>
              <a:rPr lang="en-GB" sz="2600" dirty="0"/>
              <a:t>-</a:t>
            </a:r>
            <a:r>
              <a:rPr lang="en-GB" sz="2600" b="1" i="1" dirty="0"/>
              <a:t> </a:t>
            </a:r>
            <a:r>
              <a:rPr lang="en-GB" sz="2600" dirty="0"/>
              <a:t>the rainfall causing the river level to rise</a:t>
            </a:r>
          </a:p>
          <a:p>
            <a:r>
              <a:rPr lang="en-GB" sz="2600" b="1" i="1" dirty="0"/>
              <a:t>River discharge </a:t>
            </a:r>
            <a:r>
              <a:rPr lang="en-GB" sz="2600" dirty="0"/>
              <a:t>– volume of water (cubic metres/sec) flowing in the river</a:t>
            </a:r>
          </a:p>
          <a:p>
            <a:r>
              <a:rPr lang="en-GB" sz="2600" b="1" i="1" dirty="0"/>
              <a:t>Rising limb </a:t>
            </a:r>
            <a:r>
              <a:rPr lang="en-GB" sz="2600" i="1" dirty="0"/>
              <a:t>– </a:t>
            </a:r>
            <a:r>
              <a:rPr lang="en-GB" sz="2600" dirty="0"/>
              <a:t>the time period when the river level is increasing</a:t>
            </a:r>
          </a:p>
          <a:p>
            <a:r>
              <a:rPr lang="en-GB" sz="2600" b="1" i="1" dirty="0"/>
              <a:t>Peak discharge </a:t>
            </a:r>
            <a:r>
              <a:rPr lang="en-GB" sz="2600" i="1" dirty="0"/>
              <a:t>–</a:t>
            </a:r>
            <a:r>
              <a:rPr lang="en-GB" sz="2600" dirty="0"/>
              <a:t>the maximum flow of the river for the rainfall event</a:t>
            </a:r>
          </a:p>
          <a:p>
            <a:r>
              <a:rPr lang="en-GB" sz="2600" b="1" i="1" dirty="0"/>
              <a:t>Lag time </a:t>
            </a:r>
            <a:r>
              <a:rPr lang="en-GB" sz="2600" dirty="0"/>
              <a:t>– the time period from peak rainfall to peak discharge</a:t>
            </a:r>
          </a:p>
          <a:p>
            <a:r>
              <a:rPr lang="en-GB" sz="2600" b="1" i="1" dirty="0"/>
              <a:t>Recession or falling limb</a:t>
            </a:r>
            <a:r>
              <a:rPr lang="en-GB" sz="2600" dirty="0"/>
              <a:t> – the time period when river levels are falling</a:t>
            </a:r>
          </a:p>
          <a:p>
            <a:r>
              <a:rPr lang="en-GB" sz="2600" b="1" i="1" dirty="0"/>
              <a:t>Base flow </a:t>
            </a:r>
            <a:r>
              <a:rPr lang="en-GB" sz="2600" dirty="0"/>
              <a:t>– the “normal” discharge of the river, coming from water that has passed slowly through rocks</a:t>
            </a:r>
          </a:p>
          <a:p>
            <a:endParaRPr lang="en-GB" sz="2400" dirty="0"/>
          </a:p>
          <a:p>
            <a:endParaRPr lang="en-GB" sz="2400" dirty="0"/>
          </a:p>
          <a:p>
            <a:endParaRPr lang="en-GB" sz="2400" dirty="0"/>
          </a:p>
          <a:p>
            <a:endParaRPr lang="en-GB" dirty="0"/>
          </a:p>
        </p:txBody>
      </p:sp>
    </p:spTree>
    <p:extLst>
      <p:ext uri="{BB962C8B-B14F-4D97-AF65-F5344CB8AC3E}">
        <p14:creationId xmlns:p14="http://schemas.microsoft.com/office/powerpoint/2010/main" val="2467189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The River Culm drainage basin</a:t>
            </a:r>
          </a:p>
        </p:txBody>
      </p:sp>
      <p:sp>
        <p:nvSpPr>
          <p:cNvPr id="4" name="Content Placeholder 3"/>
          <p:cNvSpPr>
            <a:spLocks noGrp="1"/>
          </p:cNvSpPr>
          <p:nvPr>
            <p:ph sz="half" idx="2"/>
          </p:nvPr>
        </p:nvSpPr>
        <p:spPr>
          <a:xfrm>
            <a:off x="6196693" y="1681728"/>
            <a:ext cx="5181600" cy="4351338"/>
          </a:xfrm>
        </p:spPr>
        <p:txBody>
          <a:bodyPr>
            <a:noAutofit/>
          </a:bodyPr>
          <a:lstStyle/>
          <a:p>
            <a:r>
              <a:rPr lang="en-GB" sz="2400" dirty="0"/>
              <a:t>The River Culm flows through the ‘Redlands’ of Mid and East Devon.</a:t>
            </a:r>
          </a:p>
          <a:p>
            <a:r>
              <a:rPr lang="en-GB" sz="2400" dirty="0"/>
              <a:t>It is the longest tributary of the River Exe and drains an area of 280 square km. Mean annual rainfall is 970mm</a:t>
            </a:r>
          </a:p>
          <a:p>
            <a:r>
              <a:rPr lang="en-GB" sz="2400" dirty="0"/>
              <a:t>The river rises at a spring near Culmhead in the Blackdown Hills. It flows through Hemyock and Cullompton to join the River Exe near Stoke Canon.</a:t>
            </a:r>
          </a:p>
          <a:p>
            <a:r>
              <a:rPr lang="en-GB" sz="2400" dirty="0"/>
              <a:t>The catchment is 87% farmland, mostly pasture, 9% woodland and 4% Urban.</a:t>
            </a:r>
          </a:p>
        </p:txBody>
      </p:sp>
      <p:pic>
        <p:nvPicPr>
          <p:cNvPr id="7" name="Content Placeholder 6">
            <a:extLst>
              <a:ext uri="{FF2B5EF4-FFF2-40B4-BE49-F238E27FC236}">
                <a16:creationId xmlns:a16="http://schemas.microsoft.com/office/drawing/2014/main" id="{628362A4-0ECD-47C1-BCB1-E718C7FBF0FF}"/>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830035" y="1663955"/>
            <a:ext cx="5181600" cy="3645978"/>
          </a:xfrm>
          <a:prstGeom prst="rect">
            <a:avLst/>
          </a:prstGeom>
          <a:ln>
            <a:solidFill>
              <a:schemeClr val="tx1"/>
            </a:solidFill>
          </a:ln>
        </p:spPr>
      </p:pic>
      <p:pic>
        <p:nvPicPr>
          <p:cNvPr id="8" name="Picture 7">
            <a:extLst>
              <a:ext uri="{FF2B5EF4-FFF2-40B4-BE49-F238E27FC236}">
                <a16:creationId xmlns:a16="http://schemas.microsoft.com/office/drawing/2014/main" id="{9956DCE2-B0EC-4A21-95AC-EF8086D063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b="-4940"/>
          <a:stretch/>
        </p:blipFill>
        <p:spPr>
          <a:xfrm>
            <a:off x="4425043" y="4011487"/>
            <a:ext cx="1495688" cy="1155820"/>
          </a:xfrm>
          <a:prstGeom prst="rect">
            <a:avLst/>
          </a:prstGeom>
          <a:ln>
            <a:solidFill>
              <a:schemeClr val="tx1"/>
            </a:solidFill>
          </a:ln>
        </p:spPr>
      </p:pic>
      <p:pic>
        <p:nvPicPr>
          <p:cNvPr id="9" name="Picture 8">
            <a:extLst>
              <a:ext uri="{FF2B5EF4-FFF2-40B4-BE49-F238E27FC236}">
                <a16:creationId xmlns:a16="http://schemas.microsoft.com/office/drawing/2014/main" id="{C4578FE1-2684-4950-B2B2-47D79D1C900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8740"/>
          <a:stretch/>
        </p:blipFill>
        <p:spPr>
          <a:xfrm>
            <a:off x="1445080" y="5379580"/>
            <a:ext cx="3910692" cy="1306972"/>
          </a:xfrm>
          <a:prstGeom prst="rect">
            <a:avLst/>
          </a:prstGeom>
          <a:ln>
            <a:solidFill>
              <a:schemeClr val="tx1"/>
            </a:solidFill>
          </a:ln>
        </p:spPr>
      </p:pic>
      <p:cxnSp>
        <p:nvCxnSpPr>
          <p:cNvPr id="11" name="Straight Arrow Connector 10"/>
          <p:cNvCxnSpPr/>
          <p:nvPr/>
        </p:nvCxnSpPr>
        <p:spPr>
          <a:xfrm flipV="1">
            <a:off x="1028700" y="1820636"/>
            <a:ext cx="0" cy="3184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41646" y="1820635"/>
            <a:ext cx="26802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N</a:t>
            </a:r>
          </a:p>
        </p:txBody>
      </p:sp>
      <p:sp>
        <p:nvSpPr>
          <p:cNvPr id="3" name="TextBox 2">
            <a:extLst>
              <a:ext uri="{FF2B5EF4-FFF2-40B4-BE49-F238E27FC236}">
                <a16:creationId xmlns:a16="http://schemas.microsoft.com/office/drawing/2014/main" id="{ECC8D502-3A23-413F-B7DF-822796DBDCAB}"/>
              </a:ext>
            </a:extLst>
          </p:cNvPr>
          <p:cNvSpPr txBox="1"/>
          <p:nvPr/>
        </p:nvSpPr>
        <p:spPr>
          <a:xfrm>
            <a:off x="5062341" y="2066856"/>
            <a:ext cx="858389" cy="253916"/>
          </a:xfrm>
          <a:prstGeom prst="rect">
            <a:avLst/>
          </a:prstGeom>
          <a:noFill/>
        </p:spPr>
        <p:txBody>
          <a:bodyPr wrap="square" rtlCol="0">
            <a:spAutoFit/>
          </a:bodyPr>
          <a:lstStyle/>
          <a:p>
            <a:r>
              <a:rPr lang="en-GB" sz="1050" b="1" dirty="0"/>
              <a:t>Culmhead</a:t>
            </a:r>
          </a:p>
        </p:txBody>
      </p:sp>
      <p:sp>
        <p:nvSpPr>
          <p:cNvPr id="5" name="TextBox 4">
            <a:extLst>
              <a:ext uri="{FF2B5EF4-FFF2-40B4-BE49-F238E27FC236}">
                <a16:creationId xmlns:a16="http://schemas.microsoft.com/office/drawing/2014/main" id="{A4777511-7E4B-4357-9102-AA8769F8373D}"/>
              </a:ext>
            </a:extLst>
          </p:cNvPr>
          <p:cNvSpPr txBox="1"/>
          <p:nvPr/>
        </p:nvSpPr>
        <p:spPr>
          <a:xfrm>
            <a:off x="838199" y="4718958"/>
            <a:ext cx="725555" cy="415498"/>
          </a:xfrm>
          <a:prstGeom prst="rect">
            <a:avLst/>
          </a:prstGeom>
          <a:noFill/>
        </p:spPr>
        <p:txBody>
          <a:bodyPr wrap="square" rtlCol="0">
            <a:spAutoFit/>
          </a:bodyPr>
          <a:lstStyle/>
          <a:p>
            <a:r>
              <a:rPr lang="en-GB" sz="1050" b="1" dirty="0"/>
              <a:t>Stoke</a:t>
            </a:r>
          </a:p>
          <a:p>
            <a:r>
              <a:rPr lang="en-GB" sz="1050" b="1" dirty="0"/>
              <a:t>Canon</a:t>
            </a:r>
          </a:p>
        </p:txBody>
      </p:sp>
    </p:spTree>
    <p:extLst>
      <p:ext uri="{BB962C8B-B14F-4D97-AF65-F5344CB8AC3E}">
        <p14:creationId xmlns:p14="http://schemas.microsoft.com/office/powerpoint/2010/main" val="2085174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Annual hydrograph  (river regime)</a:t>
            </a:r>
          </a:p>
        </p:txBody>
      </p:sp>
      <p:sp>
        <p:nvSpPr>
          <p:cNvPr id="5" name="Content Placeholder 4"/>
          <p:cNvSpPr>
            <a:spLocks noGrp="1"/>
          </p:cNvSpPr>
          <p:nvPr>
            <p:ph sz="half" idx="2"/>
          </p:nvPr>
        </p:nvSpPr>
        <p:spPr>
          <a:xfrm>
            <a:off x="6096000" y="1690688"/>
            <a:ext cx="5693229" cy="4450780"/>
          </a:xfrm>
        </p:spPr>
        <p:txBody>
          <a:bodyPr>
            <a:noAutofit/>
          </a:bodyPr>
          <a:lstStyle/>
          <a:p>
            <a:r>
              <a:rPr lang="en-GB" sz="2400" dirty="0"/>
              <a:t>The graph shows how the height of the river Culm at Culmstock varies from month to month and year to year. </a:t>
            </a:r>
          </a:p>
          <a:p>
            <a:r>
              <a:rPr lang="en-GB" sz="2400" dirty="0"/>
              <a:t>The River Culm responds quickly to winter rainfall events, when soils are saturated and vegetation growth is minimal.</a:t>
            </a:r>
          </a:p>
          <a:p>
            <a:r>
              <a:rPr lang="en-GB" sz="2400" dirty="0"/>
              <a:t>The usual height of the river is between 0.17m and 0.7m (the green line).</a:t>
            </a:r>
          </a:p>
          <a:p>
            <a:r>
              <a:rPr lang="en-GB" sz="2400" dirty="0"/>
              <a:t>Highest level ever recorded is 2.17m (21 November 2012).</a:t>
            </a:r>
          </a:p>
          <a:p>
            <a:r>
              <a:rPr lang="en-GB" sz="2400" dirty="0"/>
              <a:t>The graph shows winter discharge peaks when levels exceeded 0.7m.</a:t>
            </a:r>
          </a:p>
        </p:txBody>
      </p:sp>
      <p:pic>
        <p:nvPicPr>
          <p:cNvPr id="6" name="Picture 5"/>
          <p:cNvPicPr/>
          <p:nvPr/>
        </p:nvPicPr>
        <p:blipFill rotWithShape="1">
          <a:blip r:embed="rId2"/>
          <a:srcRect l="22697" t="17079" r="23743" b="43161"/>
          <a:stretch/>
        </p:blipFill>
        <p:spPr>
          <a:xfrm>
            <a:off x="481691" y="1690688"/>
            <a:ext cx="5415526" cy="4342717"/>
          </a:xfrm>
          <a:prstGeom prst="rect">
            <a:avLst/>
          </a:prstGeom>
          <a:ln>
            <a:solidFill>
              <a:schemeClr val="tx1"/>
            </a:solidFill>
          </a:ln>
        </p:spPr>
      </p:pic>
      <p:sp>
        <p:nvSpPr>
          <p:cNvPr id="7" name="Rectangle 6"/>
          <p:cNvSpPr/>
          <p:nvPr/>
        </p:nvSpPr>
        <p:spPr>
          <a:xfrm>
            <a:off x="481691" y="6232463"/>
            <a:ext cx="5761449" cy="369332"/>
          </a:xfrm>
          <a:prstGeom prst="rect">
            <a:avLst/>
          </a:prstGeom>
        </p:spPr>
        <p:txBody>
          <a:bodyPr wrap="none">
            <a:spAutoFit/>
          </a:bodyPr>
          <a:lstStyle/>
          <a:p>
            <a:r>
              <a:rPr lang="en-GB" dirty="0">
                <a:hlinkClick r:id="rId3"/>
              </a:rPr>
              <a:t>https://riverlevels.uk/river-culm-culmstock#.YQwSyYj0mUk</a:t>
            </a:r>
            <a:r>
              <a:rPr lang="en-GB" dirty="0"/>
              <a:t>  </a:t>
            </a:r>
          </a:p>
        </p:txBody>
      </p:sp>
    </p:spTree>
    <p:extLst>
      <p:ext uri="{BB962C8B-B14F-4D97-AF65-F5344CB8AC3E}">
        <p14:creationId xmlns:p14="http://schemas.microsoft.com/office/powerpoint/2010/main" val="2971470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Winter flooding of the River Culm</a:t>
            </a:r>
          </a:p>
        </p:txBody>
      </p:sp>
      <p:sp>
        <p:nvSpPr>
          <p:cNvPr id="5" name="Content Placeholder 4"/>
          <p:cNvSpPr>
            <a:spLocks noGrp="1"/>
          </p:cNvSpPr>
          <p:nvPr>
            <p:ph sz="half" idx="2"/>
          </p:nvPr>
        </p:nvSpPr>
        <p:spPr>
          <a:xfrm>
            <a:off x="5658678" y="1690688"/>
            <a:ext cx="6130551" cy="4450780"/>
          </a:xfrm>
        </p:spPr>
        <p:txBody>
          <a:bodyPr>
            <a:noAutofit/>
          </a:bodyPr>
          <a:lstStyle/>
          <a:p>
            <a:pPr marL="0" indent="0">
              <a:buNone/>
            </a:pPr>
            <a:r>
              <a:rPr lang="en-GB" sz="2400" dirty="0"/>
              <a:t>There are several reasons why the River Culm is more likely to flood in winter:</a:t>
            </a:r>
          </a:p>
          <a:p>
            <a:r>
              <a:rPr lang="en-GB" sz="2400" dirty="0"/>
              <a:t>There is less evapotranspiration from vegetation, and evaporation from surface water. </a:t>
            </a:r>
          </a:p>
          <a:p>
            <a:r>
              <a:rPr lang="en-GB" sz="2400" dirty="0"/>
              <a:t>There is less interception of rainfall by vegetation which is not in leaf.</a:t>
            </a:r>
          </a:p>
          <a:p>
            <a:r>
              <a:rPr lang="en-GB" sz="2400" dirty="0"/>
              <a:t>There is less infiltration as soils are saturated by autumn and winter rainfall.</a:t>
            </a:r>
          </a:p>
          <a:p>
            <a:r>
              <a:rPr lang="en-GB" sz="2400" dirty="0"/>
              <a:t>Rainfall is often intense leaving no time to infiltrate and rainfall amounts are high.</a:t>
            </a:r>
          </a:p>
        </p:txBody>
      </p:sp>
      <p:pic>
        <p:nvPicPr>
          <p:cNvPr id="3" name="Picture 2">
            <a:extLst>
              <a:ext uri="{FF2B5EF4-FFF2-40B4-BE49-F238E27FC236}">
                <a16:creationId xmlns:a16="http://schemas.microsoft.com/office/drawing/2014/main" id="{D62AB051-9B1D-4035-8770-C1D3EEF346D0}"/>
              </a:ext>
            </a:extLst>
          </p:cNvPr>
          <p:cNvPicPr>
            <a:picLocks noChangeAspect="1"/>
          </p:cNvPicPr>
          <p:nvPr/>
        </p:nvPicPr>
        <p:blipFill>
          <a:blip r:embed="rId2"/>
          <a:stretch>
            <a:fillRect/>
          </a:stretch>
        </p:blipFill>
        <p:spPr>
          <a:xfrm>
            <a:off x="1378225" y="1431235"/>
            <a:ext cx="3644347" cy="4859129"/>
          </a:xfrm>
          <a:prstGeom prst="rect">
            <a:avLst/>
          </a:prstGeom>
          <a:ln>
            <a:solidFill>
              <a:schemeClr val="tx1"/>
            </a:solidFill>
          </a:ln>
        </p:spPr>
      </p:pic>
      <p:sp>
        <p:nvSpPr>
          <p:cNvPr id="4" name="TextBox 3">
            <a:extLst>
              <a:ext uri="{FF2B5EF4-FFF2-40B4-BE49-F238E27FC236}">
                <a16:creationId xmlns:a16="http://schemas.microsoft.com/office/drawing/2014/main" id="{AF1458CF-34C4-4AF7-A22C-EBAFC059EC49}"/>
              </a:ext>
            </a:extLst>
          </p:cNvPr>
          <p:cNvSpPr txBox="1"/>
          <p:nvPr/>
        </p:nvSpPr>
        <p:spPr>
          <a:xfrm>
            <a:off x="1378225" y="6290364"/>
            <a:ext cx="3803374" cy="369332"/>
          </a:xfrm>
          <a:prstGeom prst="rect">
            <a:avLst/>
          </a:prstGeom>
          <a:noFill/>
        </p:spPr>
        <p:txBody>
          <a:bodyPr wrap="square" rtlCol="0">
            <a:spAutoFit/>
          </a:bodyPr>
          <a:lstStyle/>
          <a:p>
            <a:r>
              <a:rPr lang="en-GB" dirty="0"/>
              <a:t>Winter flooding near Stoke Canon</a:t>
            </a:r>
          </a:p>
        </p:txBody>
      </p:sp>
    </p:spTree>
    <p:extLst>
      <p:ext uri="{BB962C8B-B14F-4D97-AF65-F5344CB8AC3E}">
        <p14:creationId xmlns:p14="http://schemas.microsoft.com/office/powerpoint/2010/main" val="2764670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The River Culm – a ‘flashy’ river?</a:t>
            </a:r>
          </a:p>
        </p:txBody>
      </p:sp>
      <p:pic>
        <p:nvPicPr>
          <p:cNvPr id="4" name="Picture 3">
            <a:extLst>
              <a:ext uri="{FF2B5EF4-FFF2-40B4-BE49-F238E27FC236}">
                <a16:creationId xmlns:a16="http://schemas.microsoft.com/office/drawing/2014/main" id="{6232B60D-A599-469C-B58D-92EE34C01DBE}"/>
              </a:ext>
            </a:extLst>
          </p:cNvPr>
          <p:cNvPicPr>
            <a:picLocks noChangeAspect="1"/>
          </p:cNvPicPr>
          <p:nvPr/>
        </p:nvPicPr>
        <p:blipFill>
          <a:blip r:embed="rId2"/>
          <a:stretch>
            <a:fillRect/>
          </a:stretch>
        </p:blipFill>
        <p:spPr>
          <a:xfrm>
            <a:off x="737151" y="2594120"/>
            <a:ext cx="4592523" cy="3538698"/>
          </a:xfrm>
          <a:prstGeom prst="rect">
            <a:avLst/>
          </a:prstGeom>
          <a:ln>
            <a:solidFill>
              <a:schemeClr val="tx1"/>
            </a:solidFill>
          </a:ln>
        </p:spPr>
      </p:pic>
      <p:pic>
        <p:nvPicPr>
          <p:cNvPr id="7" name="Picture 6">
            <a:extLst>
              <a:ext uri="{FF2B5EF4-FFF2-40B4-BE49-F238E27FC236}">
                <a16:creationId xmlns:a16="http://schemas.microsoft.com/office/drawing/2014/main" id="{9C8C5AB9-DCA1-4EBE-86CC-1DC220183A9E}"/>
              </a:ext>
            </a:extLst>
          </p:cNvPr>
          <p:cNvPicPr>
            <a:picLocks noChangeAspect="1"/>
          </p:cNvPicPr>
          <p:nvPr/>
        </p:nvPicPr>
        <p:blipFill rotWithShape="1">
          <a:blip r:embed="rId3"/>
          <a:srcRect l="3356" t="7878"/>
          <a:stretch/>
        </p:blipFill>
        <p:spPr>
          <a:xfrm>
            <a:off x="7412689" y="3821435"/>
            <a:ext cx="2722970" cy="2828441"/>
          </a:xfrm>
          <a:prstGeom prst="rect">
            <a:avLst/>
          </a:prstGeom>
          <a:ln>
            <a:solidFill>
              <a:schemeClr val="tx1"/>
            </a:solidFill>
          </a:ln>
        </p:spPr>
      </p:pic>
      <p:sp>
        <p:nvSpPr>
          <p:cNvPr id="8" name="TextBox 7">
            <a:extLst>
              <a:ext uri="{FF2B5EF4-FFF2-40B4-BE49-F238E27FC236}">
                <a16:creationId xmlns:a16="http://schemas.microsoft.com/office/drawing/2014/main" id="{89CCB5D6-49BA-4702-B713-784DECB9D781}"/>
              </a:ext>
            </a:extLst>
          </p:cNvPr>
          <p:cNvSpPr txBox="1"/>
          <p:nvPr/>
        </p:nvSpPr>
        <p:spPr>
          <a:xfrm>
            <a:off x="636104" y="1493739"/>
            <a:ext cx="4794619" cy="1200329"/>
          </a:xfrm>
          <a:prstGeom prst="rect">
            <a:avLst/>
          </a:prstGeom>
          <a:noFill/>
        </p:spPr>
        <p:txBody>
          <a:bodyPr wrap="square" rtlCol="0">
            <a:spAutoFit/>
          </a:bodyPr>
          <a:lstStyle/>
          <a:p>
            <a:r>
              <a:rPr lang="en-GB" sz="1800" dirty="0"/>
              <a:t>Flood hydrographs </a:t>
            </a:r>
            <a:r>
              <a:rPr lang="en-GB" dirty="0"/>
              <a:t>may be</a:t>
            </a:r>
            <a:r>
              <a:rPr lang="en-GB" sz="1800" dirty="0"/>
              <a:t> described as having a ‘flashy’ or peaky response to rainfall(A) or a slow-rise, lag response (B).</a:t>
            </a:r>
          </a:p>
          <a:p>
            <a:endParaRPr lang="en-GB" dirty="0"/>
          </a:p>
        </p:txBody>
      </p:sp>
      <p:sp>
        <p:nvSpPr>
          <p:cNvPr id="9" name="TextBox 8">
            <a:extLst>
              <a:ext uri="{FF2B5EF4-FFF2-40B4-BE49-F238E27FC236}">
                <a16:creationId xmlns:a16="http://schemas.microsoft.com/office/drawing/2014/main" id="{0004EFB0-2760-4D27-8F97-A88ACE8481FC}"/>
              </a:ext>
            </a:extLst>
          </p:cNvPr>
          <p:cNvSpPr txBox="1"/>
          <p:nvPr/>
        </p:nvSpPr>
        <p:spPr>
          <a:xfrm>
            <a:off x="5818940" y="1493739"/>
            <a:ext cx="5910469" cy="2308324"/>
          </a:xfrm>
          <a:prstGeom prst="rect">
            <a:avLst/>
          </a:prstGeom>
          <a:noFill/>
        </p:spPr>
        <p:txBody>
          <a:bodyPr wrap="square" rtlCol="0">
            <a:spAutoFit/>
          </a:bodyPr>
          <a:lstStyle/>
          <a:p>
            <a:r>
              <a:rPr lang="en-GB" sz="1800" dirty="0"/>
              <a:t>The graph below shows how the River Culm at Cullompton responded to a storm with 71 mm rainfall on 21/11/2012.  </a:t>
            </a:r>
          </a:p>
          <a:p>
            <a:pPr marL="285750" indent="-285750">
              <a:buFont typeface="Arial" panose="020B0604020202020204" pitchFamily="34" charset="0"/>
              <a:buChar char="•"/>
            </a:pPr>
            <a:r>
              <a:rPr lang="en-GB" sz="1800" dirty="0"/>
              <a:t>The river has a flashy response. Lag time is approx. 15 hours.</a:t>
            </a:r>
          </a:p>
          <a:p>
            <a:pPr marL="285750" indent="-285750">
              <a:buFont typeface="Arial" panose="020B0604020202020204" pitchFamily="34" charset="0"/>
              <a:buChar char="•"/>
            </a:pPr>
            <a:r>
              <a:rPr lang="en-GB" sz="1800" dirty="0"/>
              <a:t>This storm followed a period of heavy rainfall in previous days. </a:t>
            </a:r>
          </a:p>
          <a:p>
            <a:pPr marL="285750" indent="-285750">
              <a:buFont typeface="Arial" panose="020B0604020202020204" pitchFamily="34" charset="0"/>
              <a:buChar char="•"/>
            </a:pPr>
            <a:r>
              <a:rPr lang="en-GB" sz="1800" dirty="0"/>
              <a:t>The rainfall fell on saturated ground. </a:t>
            </a:r>
          </a:p>
          <a:p>
            <a:pPr marL="285750" indent="-285750">
              <a:buFont typeface="Arial" panose="020B0604020202020204" pitchFamily="34" charset="0"/>
              <a:buChar char="•"/>
            </a:pPr>
            <a:r>
              <a:rPr lang="en-GB" sz="1800" dirty="0"/>
              <a:t>Floods affected Hele, Stoke Canon and Cullompton.   </a:t>
            </a:r>
          </a:p>
        </p:txBody>
      </p:sp>
    </p:spTree>
    <p:extLst>
      <p:ext uri="{BB962C8B-B14F-4D97-AF65-F5344CB8AC3E}">
        <p14:creationId xmlns:p14="http://schemas.microsoft.com/office/powerpoint/2010/main" val="1433955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427" y="365125"/>
            <a:ext cx="10864312" cy="1325563"/>
          </a:xfrm>
        </p:spPr>
        <p:txBody>
          <a:bodyPr>
            <a:normAutofit/>
          </a:bodyPr>
          <a:lstStyle/>
          <a:p>
            <a:r>
              <a:rPr lang="en-GB" sz="4000" dirty="0"/>
              <a:t>Why does the River Culm have a flashy hydrograph? </a:t>
            </a:r>
          </a:p>
        </p:txBody>
      </p:sp>
      <p:sp>
        <p:nvSpPr>
          <p:cNvPr id="4" name="Content Placeholder 3"/>
          <p:cNvSpPr>
            <a:spLocks noGrp="1"/>
          </p:cNvSpPr>
          <p:nvPr>
            <p:ph sz="half" idx="2"/>
          </p:nvPr>
        </p:nvSpPr>
        <p:spPr>
          <a:xfrm>
            <a:off x="6131378" y="1526722"/>
            <a:ext cx="5845630" cy="4351338"/>
          </a:xfrm>
        </p:spPr>
        <p:txBody>
          <a:bodyPr>
            <a:noAutofit/>
          </a:bodyPr>
          <a:lstStyle/>
          <a:p>
            <a:pPr marL="0" indent="0">
              <a:buNone/>
            </a:pPr>
            <a:r>
              <a:rPr lang="en-GB" sz="2400" dirty="0"/>
              <a:t>The Culm respond quickly to significant rainfall events in autumn and winter because:  </a:t>
            </a:r>
          </a:p>
          <a:p>
            <a:r>
              <a:rPr lang="en-GB" sz="2400" dirty="0"/>
              <a:t>Shallow soils and impermeable clays in the Upper Culm quickly become saturated, leading to runoff. </a:t>
            </a:r>
          </a:p>
          <a:p>
            <a:r>
              <a:rPr lang="en-GB" sz="2400" dirty="0"/>
              <a:t>Heavier clay soils are compacted by livestock farm machinery harvesting autumn crops like maize or spreading slurry, reducing infiltration.  </a:t>
            </a:r>
          </a:p>
          <a:p>
            <a:r>
              <a:rPr lang="en-GB" sz="2400" dirty="0"/>
              <a:t>Steep slopes on the Blackdown Hills generate rapid surface runoff.</a:t>
            </a:r>
          </a:p>
          <a:p>
            <a:r>
              <a:rPr lang="en-GB" sz="2400" dirty="0"/>
              <a:t>Urban areas: impermeable surfaces in urban areas lead to increased runoff.</a:t>
            </a:r>
          </a:p>
          <a:p>
            <a:pPr marL="0" indent="0">
              <a:buNone/>
            </a:pPr>
            <a:endParaRPr lang="en-GB" sz="2400" dirty="0"/>
          </a:p>
        </p:txBody>
      </p:sp>
      <p:sp>
        <p:nvSpPr>
          <p:cNvPr id="5" name="Rectangle 4"/>
          <p:cNvSpPr/>
          <p:nvPr/>
        </p:nvSpPr>
        <p:spPr>
          <a:xfrm>
            <a:off x="909181" y="6110292"/>
            <a:ext cx="4708071" cy="461665"/>
          </a:xfrm>
          <a:prstGeom prst="rect">
            <a:avLst/>
          </a:prstGeom>
        </p:spPr>
        <p:txBody>
          <a:bodyPr wrap="square">
            <a:spAutoFit/>
          </a:bodyPr>
          <a:lstStyle/>
          <a:p>
            <a:endParaRPr lang="en-GB" sz="1200" dirty="0">
              <a:hlinkClick r:id=""/>
            </a:endParaRPr>
          </a:p>
          <a:p>
            <a:r>
              <a:rPr lang="en-GB" sz="1200" dirty="0">
                <a:hlinkClick r:id=""/>
              </a:rPr>
              <a:t>https://connectingtheculm.com/climate-change-and-the-river-culm/</a:t>
            </a:r>
            <a:r>
              <a:rPr lang="en-GB" sz="1200" dirty="0"/>
              <a:t> </a:t>
            </a:r>
          </a:p>
        </p:txBody>
      </p:sp>
      <p:pic>
        <p:nvPicPr>
          <p:cNvPr id="1026" name="Picture 2">
            <a:extLst>
              <a:ext uri="{FF2B5EF4-FFF2-40B4-BE49-F238E27FC236}">
                <a16:creationId xmlns:a16="http://schemas.microsoft.com/office/drawing/2014/main" id="{5AFFAB65-8615-4BB3-B808-B01E1D365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37" y="1944618"/>
            <a:ext cx="5845630" cy="43842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25D9C78-1AEB-46DA-BF19-6199A6F92134}"/>
              </a:ext>
            </a:extLst>
          </p:cNvPr>
          <p:cNvSpPr txBox="1"/>
          <p:nvPr/>
        </p:nvSpPr>
        <p:spPr>
          <a:xfrm>
            <a:off x="450574" y="1592263"/>
            <a:ext cx="4123308" cy="369332"/>
          </a:xfrm>
          <a:prstGeom prst="rect">
            <a:avLst/>
          </a:prstGeom>
          <a:noFill/>
        </p:spPr>
        <p:txBody>
          <a:bodyPr wrap="none" rtlCol="0">
            <a:spAutoFit/>
          </a:bodyPr>
          <a:lstStyle/>
          <a:p>
            <a:r>
              <a:rPr lang="en-GB" dirty="0"/>
              <a:t>Flooding near Killerton after heavy rainfall</a:t>
            </a:r>
          </a:p>
        </p:txBody>
      </p:sp>
    </p:spTree>
    <p:extLst>
      <p:ext uri="{BB962C8B-B14F-4D97-AF65-F5344CB8AC3E}">
        <p14:creationId xmlns:p14="http://schemas.microsoft.com/office/powerpoint/2010/main" val="739471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Hydrographs in the River Culm catchment</a:t>
            </a:r>
          </a:p>
        </p:txBody>
      </p:sp>
      <p:sp>
        <p:nvSpPr>
          <p:cNvPr id="3" name="Content Placeholder 2"/>
          <p:cNvSpPr>
            <a:spLocks noGrp="1"/>
          </p:cNvSpPr>
          <p:nvPr>
            <p:ph idx="1"/>
          </p:nvPr>
        </p:nvSpPr>
        <p:spPr/>
        <p:txBody>
          <a:bodyPr>
            <a:normAutofit/>
          </a:bodyPr>
          <a:lstStyle/>
          <a:p>
            <a:r>
              <a:rPr lang="en-GB" sz="2400" dirty="0"/>
              <a:t>‘Hydrographs’ is a key topic studied within ‘River Landscapes’ at GCSE.</a:t>
            </a:r>
          </a:p>
          <a:p>
            <a:r>
              <a:rPr lang="en-GB" sz="2400" dirty="0"/>
              <a:t>Students need to understand the two types of hydrograph (annual and flood), their characteristics (terminology) and the factors determining their shapes. </a:t>
            </a:r>
          </a:p>
          <a:p>
            <a:r>
              <a:rPr lang="en-GB" sz="2400" dirty="0"/>
              <a:t>The River Culm catchment provides an excellent example of a small river basin with a characteristic ‘flashy’ hydrograph resulting in a high risk of flooding, particularly during winter months. During this time, soils are often saturated and fields are bare with little leaf coverage. </a:t>
            </a:r>
          </a:p>
          <a:p>
            <a:r>
              <a:rPr lang="en-GB" sz="2400" dirty="0"/>
              <a:t>Nature-based solutions are being considered to address the river’s flashy response and reduce the risk of future flooding. The River Management PowerPoint looks at ways of reducing the risk of flooding through nature-based solutions.</a:t>
            </a:r>
          </a:p>
        </p:txBody>
      </p:sp>
    </p:spTree>
    <p:extLst>
      <p:ext uri="{BB962C8B-B14F-4D97-AF65-F5344CB8AC3E}">
        <p14:creationId xmlns:p14="http://schemas.microsoft.com/office/powerpoint/2010/main" val="3687168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7248"/>
          </a:xfrm>
        </p:spPr>
        <p:txBody>
          <a:bodyPr>
            <a:normAutofit fontScale="90000"/>
          </a:bodyPr>
          <a:lstStyle/>
          <a:p>
            <a:br>
              <a:rPr lang="en-GB" sz="4000" dirty="0"/>
            </a:br>
            <a:r>
              <a:rPr lang="en-GB" sz="4000" dirty="0"/>
              <a:t>Flooding - Stoke Canon and Hele (2012)</a:t>
            </a:r>
            <a:br>
              <a:rPr lang="en-GB" sz="4000" dirty="0"/>
            </a:br>
            <a:endParaRPr lang="en-GB" sz="4000" dirty="0"/>
          </a:p>
        </p:txBody>
      </p:sp>
      <p:pic>
        <p:nvPicPr>
          <p:cNvPr id="6148" name="Picture 4" descr="https://connectingtheculm.com/wp-content/uploads/2020/06/Hele-crossing-flooding-2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020" y="1584435"/>
            <a:ext cx="5516182" cy="35217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00020" y="5176911"/>
            <a:ext cx="5757518" cy="923330"/>
          </a:xfrm>
          <a:prstGeom prst="rect">
            <a:avLst/>
          </a:prstGeom>
          <a:noFill/>
          <a:ln>
            <a:solidFill>
              <a:schemeClr val="tx1"/>
            </a:solidFill>
          </a:ln>
        </p:spPr>
        <p:txBody>
          <a:bodyPr wrap="square" rtlCol="0">
            <a:spAutoFit/>
          </a:bodyPr>
          <a:lstStyle/>
          <a:p>
            <a:r>
              <a:rPr lang="en-GB" dirty="0"/>
              <a:t>Flooding at Hele resulted in the temporary closure of the mainline railway connecting the south-west to the rest of the UK. Property and industrial premises were inundated. </a:t>
            </a:r>
          </a:p>
        </p:txBody>
      </p:sp>
      <p:sp>
        <p:nvSpPr>
          <p:cNvPr id="6" name="Rectangle 5"/>
          <p:cNvSpPr/>
          <p:nvPr/>
        </p:nvSpPr>
        <p:spPr>
          <a:xfrm>
            <a:off x="6508652" y="6503671"/>
            <a:ext cx="8668202" cy="286301"/>
          </a:xfrm>
          <a:prstGeom prst="rect">
            <a:avLst/>
          </a:prstGeom>
        </p:spPr>
        <p:txBody>
          <a:bodyPr wrap="square">
            <a:spAutoFit/>
          </a:bodyPr>
          <a:lstStyle/>
          <a:p>
            <a:r>
              <a:rPr lang="en-GB" sz="1200" dirty="0">
                <a:hlinkClick r:id="rId3"/>
              </a:rPr>
              <a:t>https://connectingtheculm.com/climate-change-and-the-river-culm/</a:t>
            </a:r>
            <a:r>
              <a:rPr lang="en-GB" sz="1200" dirty="0"/>
              <a:t> </a:t>
            </a:r>
          </a:p>
        </p:txBody>
      </p:sp>
      <p:pic>
        <p:nvPicPr>
          <p:cNvPr id="4" name="Picture 3" descr="An aerial view of a city&#10;&#10;Description automatically generated with medium confidence">
            <a:extLst>
              <a:ext uri="{FF2B5EF4-FFF2-40B4-BE49-F238E27FC236}">
                <a16:creationId xmlns:a16="http://schemas.microsoft.com/office/drawing/2014/main" id="{6866C9B7-E453-41C9-9ED6-25CA801109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929" y="1608116"/>
            <a:ext cx="5267689" cy="3498075"/>
          </a:xfrm>
          <a:prstGeom prst="rect">
            <a:avLst/>
          </a:prstGeom>
          <a:ln>
            <a:solidFill>
              <a:schemeClr val="tx1"/>
            </a:solidFill>
          </a:ln>
        </p:spPr>
      </p:pic>
      <p:sp>
        <p:nvSpPr>
          <p:cNvPr id="9" name="TextBox 8">
            <a:extLst>
              <a:ext uri="{FF2B5EF4-FFF2-40B4-BE49-F238E27FC236}">
                <a16:creationId xmlns:a16="http://schemas.microsoft.com/office/drawing/2014/main" id="{100D01B4-FD44-4CE1-BB49-9ABBD76D2237}"/>
              </a:ext>
            </a:extLst>
          </p:cNvPr>
          <p:cNvSpPr txBox="1"/>
          <p:nvPr/>
        </p:nvSpPr>
        <p:spPr>
          <a:xfrm>
            <a:off x="569929" y="5176911"/>
            <a:ext cx="5267689" cy="923330"/>
          </a:xfrm>
          <a:prstGeom prst="rect">
            <a:avLst/>
          </a:prstGeom>
          <a:noFill/>
          <a:ln>
            <a:solidFill>
              <a:schemeClr val="tx1"/>
            </a:solidFill>
          </a:ln>
        </p:spPr>
        <p:txBody>
          <a:bodyPr wrap="square" rtlCol="0">
            <a:spAutoFit/>
          </a:bodyPr>
          <a:lstStyle/>
          <a:p>
            <a:r>
              <a:rPr lang="en-GB" dirty="0"/>
              <a:t>Flooding at Stoke Canon damaged houses, flooded roads and disrupted transport.  Some people had to be evacuated. </a:t>
            </a:r>
          </a:p>
        </p:txBody>
      </p:sp>
      <p:sp>
        <p:nvSpPr>
          <p:cNvPr id="10" name="Rectangle 9">
            <a:extLst>
              <a:ext uri="{FF2B5EF4-FFF2-40B4-BE49-F238E27FC236}">
                <a16:creationId xmlns:a16="http://schemas.microsoft.com/office/drawing/2014/main" id="{08D2869E-2548-41B6-8670-134D617A86AF}"/>
              </a:ext>
            </a:extLst>
          </p:cNvPr>
          <p:cNvSpPr/>
          <p:nvPr/>
        </p:nvSpPr>
        <p:spPr>
          <a:xfrm>
            <a:off x="569928" y="6241681"/>
            <a:ext cx="5422053" cy="276999"/>
          </a:xfrm>
          <a:prstGeom prst="rect">
            <a:avLst/>
          </a:prstGeom>
        </p:spPr>
        <p:txBody>
          <a:bodyPr wrap="square">
            <a:spAutoFit/>
          </a:bodyPr>
          <a:lstStyle/>
          <a:p>
            <a:r>
              <a:rPr lang="en-GB" sz="1200" dirty="0">
                <a:hlinkClick r:id="rId5"/>
              </a:rPr>
              <a:t>Aerial view of flooding around Silverton village, Devon | Flickr</a:t>
            </a:r>
            <a:endParaRPr lang="en-GB" sz="1200" dirty="0"/>
          </a:p>
        </p:txBody>
      </p:sp>
    </p:spTree>
    <p:extLst>
      <p:ext uri="{BB962C8B-B14F-4D97-AF65-F5344CB8AC3E}">
        <p14:creationId xmlns:p14="http://schemas.microsoft.com/office/powerpoint/2010/main" val="1762841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Effects of urbanisation on the hydrograph </a:t>
            </a:r>
          </a:p>
        </p:txBody>
      </p:sp>
      <p:sp>
        <p:nvSpPr>
          <p:cNvPr id="4" name="Content Placeholder 3"/>
          <p:cNvSpPr>
            <a:spLocks noGrp="1"/>
          </p:cNvSpPr>
          <p:nvPr>
            <p:ph sz="half" idx="2"/>
          </p:nvPr>
        </p:nvSpPr>
        <p:spPr>
          <a:xfrm>
            <a:off x="6587734" y="1758954"/>
            <a:ext cx="5280786" cy="4351338"/>
          </a:xfrm>
        </p:spPr>
        <p:txBody>
          <a:bodyPr>
            <a:noAutofit/>
          </a:bodyPr>
          <a:lstStyle/>
          <a:p>
            <a:r>
              <a:rPr lang="en-GB" sz="2400" dirty="0"/>
              <a:t>The graph shows the differences in hydrographs between an urban and a rural area. </a:t>
            </a:r>
          </a:p>
          <a:p>
            <a:r>
              <a:rPr lang="en-GB" sz="2400" dirty="0"/>
              <a:t>The risk of flooding tends to be higher in urban areas where impermeable surfaces speed water transfer, increasing the peak and reducing the lag time.</a:t>
            </a:r>
          </a:p>
          <a:p>
            <a:r>
              <a:rPr lang="en-GB" sz="2400" dirty="0"/>
              <a:t>Further urbanisation is planned in the River Culm catchment, including a new garden village close to Cullompton. </a:t>
            </a:r>
          </a:p>
          <a:p>
            <a:pPr marL="0" indent="0">
              <a:buNone/>
            </a:pPr>
            <a:endParaRPr lang="en-GB" sz="2400" dirty="0"/>
          </a:p>
        </p:txBody>
      </p:sp>
      <p:sp>
        <p:nvSpPr>
          <p:cNvPr id="5" name="Rectangle 4"/>
          <p:cNvSpPr/>
          <p:nvPr/>
        </p:nvSpPr>
        <p:spPr>
          <a:xfrm>
            <a:off x="909181" y="6110292"/>
            <a:ext cx="470807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Flood hydrograph before and after urbanisation (source: Dams et al.... | Download Scientific Diagram (researchgate.net)</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77DD8BC-E3C0-4A3E-9F58-950BEBF64785}"/>
              </a:ext>
            </a:extLst>
          </p:cNvPr>
          <p:cNvPicPr>
            <a:picLocks noChangeAspect="1"/>
          </p:cNvPicPr>
          <p:nvPr/>
        </p:nvPicPr>
        <p:blipFill>
          <a:blip r:embed="rId3"/>
          <a:stretch>
            <a:fillRect/>
          </a:stretch>
        </p:blipFill>
        <p:spPr>
          <a:xfrm>
            <a:off x="449281" y="1880295"/>
            <a:ext cx="5627869" cy="3804267"/>
          </a:xfrm>
          <a:prstGeom prst="rect">
            <a:avLst/>
          </a:prstGeom>
        </p:spPr>
      </p:pic>
    </p:spTree>
    <p:extLst>
      <p:ext uri="{BB962C8B-B14F-4D97-AF65-F5344CB8AC3E}">
        <p14:creationId xmlns:p14="http://schemas.microsoft.com/office/powerpoint/2010/main" val="1547849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Culm Garden Village - Cullompton</a:t>
            </a:r>
          </a:p>
        </p:txBody>
      </p:sp>
      <p:sp>
        <p:nvSpPr>
          <p:cNvPr id="4" name="Content Placeholder 3"/>
          <p:cNvSpPr>
            <a:spLocks noGrp="1"/>
          </p:cNvSpPr>
          <p:nvPr>
            <p:ph sz="half" idx="2"/>
          </p:nvPr>
        </p:nvSpPr>
        <p:spPr/>
        <p:txBody>
          <a:bodyPr>
            <a:normAutofit fontScale="85000" lnSpcReduction="10000"/>
          </a:bodyPr>
          <a:lstStyle/>
          <a:p>
            <a:r>
              <a:rPr lang="en-GB" dirty="0"/>
              <a:t>In 2017, the government announced plans for the Culm Garden Village in Cullompton.</a:t>
            </a:r>
          </a:p>
          <a:p>
            <a:r>
              <a:rPr lang="en-GB" dirty="0"/>
              <a:t>It will provide up to 5,000 new homes together with shops, employment, schools and health care facilities.</a:t>
            </a:r>
          </a:p>
          <a:p>
            <a:r>
              <a:rPr lang="en-GB" dirty="0"/>
              <a:t>Urbanisation can increase surface runoff by replacing permeable surfaces with concrete and tarmac. </a:t>
            </a:r>
          </a:p>
          <a:p>
            <a:r>
              <a:rPr lang="en-GB" dirty="0"/>
              <a:t>Sustainable Drainage Systems (SuDs) provide ways of managing runoff in new development areas and reducing risk of floods. </a:t>
            </a:r>
          </a:p>
        </p:txBody>
      </p:sp>
      <p:pic>
        <p:nvPicPr>
          <p:cNvPr id="1026" name="Picture 2" descr="Culm Valley Garden Village £300k cash boost welcomed - Devon L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531" y="1937658"/>
            <a:ext cx="5857875" cy="38957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02531" y="6170554"/>
            <a:ext cx="6096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https://www.devonlive.com/news/devon-news/culm-valley-garden-village-300k-2555847</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25389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Reducing flood peaks on the River Culm</a:t>
            </a:r>
          </a:p>
        </p:txBody>
      </p:sp>
      <p:sp>
        <p:nvSpPr>
          <p:cNvPr id="4" name="Content Placeholder 3"/>
          <p:cNvSpPr>
            <a:spLocks noGrp="1"/>
          </p:cNvSpPr>
          <p:nvPr>
            <p:ph sz="half" idx="2"/>
          </p:nvPr>
        </p:nvSpPr>
        <p:spPr>
          <a:xfrm>
            <a:off x="6320725" y="1685563"/>
            <a:ext cx="5257800" cy="4679467"/>
          </a:xfrm>
        </p:spPr>
        <p:txBody>
          <a:bodyPr>
            <a:normAutofit fontScale="85000" lnSpcReduction="10000"/>
          </a:bodyPr>
          <a:lstStyle/>
          <a:p>
            <a:pPr marL="0" indent="0">
              <a:buNone/>
            </a:pPr>
            <a:r>
              <a:rPr lang="en-GB" sz="2800" dirty="0"/>
              <a:t>Nature-based solutions </a:t>
            </a:r>
            <a:r>
              <a:rPr lang="en-GB" dirty="0"/>
              <a:t>can </a:t>
            </a:r>
            <a:r>
              <a:rPr lang="en-GB" sz="2800" dirty="0"/>
              <a:t>slow the flow of water through the catchment:</a:t>
            </a:r>
          </a:p>
          <a:p>
            <a:r>
              <a:rPr lang="en-GB" sz="2800" dirty="0"/>
              <a:t>Planting trees and managing woodland to increase interception and infiltration</a:t>
            </a:r>
          </a:p>
          <a:p>
            <a:r>
              <a:rPr lang="en-GB" sz="2800" dirty="0"/>
              <a:t>Restoring natural channels on the flood plain to create wetland storage</a:t>
            </a:r>
          </a:p>
          <a:p>
            <a:r>
              <a:rPr lang="en-GB" sz="2800" dirty="0"/>
              <a:t>Encouraging farmers to manage soils and land use to increase infiltration and storage</a:t>
            </a:r>
          </a:p>
          <a:p>
            <a:r>
              <a:rPr lang="en-GB" sz="2800" dirty="0"/>
              <a:t>Building bunds (earth banks) to protect areas at risk and hold back water</a:t>
            </a:r>
          </a:p>
          <a:p>
            <a:r>
              <a:rPr lang="en-GB" sz="2800" dirty="0"/>
              <a:t>Encouraging leaky barriers on streams to slow down discharge</a:t>
            </a:r>
          </a:p>
        </p:txBody>
      </p:sp>
      <p:pic>
        <p:nvPicPr>
          <p:cNvPr id="9218" name="Picture 2" descr="https://connectingtheculm.com/wp-content/uploads/2021/06/Holnicote-flood-storage-area-small-credit-National-Tru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94" y="2261508"/>
            <a:ext cx="5410200" cy="3581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669152" y="5995698"/>
            <a:ext cx="5089085" cy="369332"/>
          </a:xfrm>
          <a:prstGeom prst="rect">
            <a:avLst/>
          </a:prstGeom>
        </p:spPr>
        <p:txBody>
          <a:bodyPr wrap="none">
            <a:spAutoFit/>
          </a:bodyPr>
          <a:lstStyle/>
          <a:p>
            <a:r>
              <a:rPr lang="en-GB" dirty="0">
                <a:hlinkClick r:id="rId3"/>
              </a:rPr>
              <a:t>https://connectingtheculm.com/discover-the-culm/</a:t>
            </a:r>
            <a:r>
              <a:rPr lang="en-GB" dirty="0"/>
              <a:t> </a:t>
            </a:r>
          </a:p>
        </p:txBody>
      </p:sp>
      <p:sp>
        <p:nvSpPr>
          <p:cNvPr id="6" name="TextBox 5"/>
          <p:cNvSpPr txBox="1"/>
          <p:nvPr/>
        </p:nvSpPr>
        <p:spPr>
          <a:xfrm>
            <a:off x="508594" y="1725777"/>
            <a:ext cx="5043432" cy="369332"/>
          </a:xfrm>
          <a:prstGeom prst="rect">
            <a:avLst/>
          </a:prstGeom>
          <a:noFill/>
          <a:ln>
            <a:solidFill>
              <a:schemeClr val="tx1"/>
            </a:solidFill>
          </a:ln>
        </p:spPr>
        <p:txBody>
          <a:bodyPr wrap="none" rtlCol="0">
            <a:spAutoFit/>
          </a:bodyPr>
          <a:lstStyle/>
          <a:p>
            <a:r>
              <a:rPr lang="en-GB" dirty="0"/>
              <a:t>Flood water storage using bunds at Holnicote Estate</a:t>
            </a:r>
          </a:p>
        </p:txBody>
      </p:sp>
    </p:spTree>
    <p:extLst>
      <p:ext uri="{BB962C8B-B14F-4D97-AF65-F5344CB8AC3E}">
        <p14:creationId xmlns:p14="http://schemas.microsoft.com/office/powerpoint/2010/main" val="1152004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Climate change and the annual hydrograph</a:t>
            </a:r>
            <a:br>
              <a:rPr lang="en-GB" sz="4000" dirty="0"/>
            </a:br>
            <a:endParaRPr lang="en-GB" sz="4000" dirty="0"/>
          </a:p>
        </p:txBody>
      </p:sp>
      <p:sp>
        <p:nvSpPr>
          <p:cNvPr id="4" name="Content Placeholder 3"/>
          <p:cNvSpPr>
            <a:spLocks noGrp="1"/>
          </p:cNvSpPr>
          <p:nvPr>
            <p:ph sz="half" idx="2"/>
          </p:nvPr>
        </p:nvSpPr>
        <p:spPr>
          <a:xfrm>
            <a:off x="6164036" y="1838504"/>
            <a:ext cx="5739493" cy="4351338"/>
          </a:xfrm>
        </p:spPr>
        <p:txBody>
          <a:bodyPr>
            <a:noAutofit/>
          </a:bodyPr>
          <a:lstStyle/>
          <a:p>
            <a:pPr marL="0" indent="0">
              <a:buNone/>
            </a:pPr>
            <a:r>
              <a:rPr lang="en-GB" sz="2400" dirty="0"/>
              <a:t>Climate change is having an impact in the South West. In the future, it may increase flood risk by reducing lag times and creating higher peaks. </a:t>
            </a:r>
          </a:p>
          <a:p>
            <a:r>
              <a:rPr lang="en-GB" sz="2400" dirty="0"/>
              <a:t>Average annual rainfall is 10% higher in 2021 than in 1961.</a:t>
            </a:r>
          </a:p>
          <a:p>
            <a:r>
              <a:rPr lang="en-GB" sz="2400" dirty="0"/>
              <a:t>Rainfall is becoming more seasonal, with a an increase in autumn rain by 28% and winter rain by 16%.</a:t>
            </a:r>
          </a:p>
          <a:p>
            <a:r>
              <a:rPr lang="en-GB" sz="2400" dirty="0"/>
              <a:t>By 2080, winter rainfall is expected to increase by 20-50%. </a:t>
            </a:r>
          </a:p>
        </p:txBody>
      </p:sp>
      <p:pic>
        <p:nvPicPr>
          <p:cNvPr id="11266" name="Picture 2" descr="https://connectingtheculm.com/wp-content/uploads/2021/06/Culm-flooding-Ellerhayes-bridge-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990" y="2122714"/>
            <a:ext cx="5181600" cy="3886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9989" y="1616528"/>
            <a:ext cx="2076659"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Flooding at Killerton</a:t>
            </a:r>
          </a:p>
        </p:txBody>
      </p:sp>
      <p:sp>
        <p:nvSpPr>
          <p:cNvPr id="6" name="Rectangle 5"/>
          <p:cNvSpPr/>
          <p:nvPr/>
        </p:nvSpPr>
        <p:spPr>
          <a:xfrm>
            <a:off x="712696" y="6216134"/>
            <a:ext cx="508908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https://connectingtheculm.com/discover-the-culm/</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624799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ee the source image">
            <a:extLst>
              <a:ext uri="{FF2B5EF4-FFF2-40B4-BE49-F238E27FC236}">
                <a16:creationId xmlns:a16="http://schemas.microsoft.com/office/drawing/2014/main" id="{F4C2C25B-79EC-4F68-87E0-B20B0265E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3263" y="1643063"/>
            <a:ext cx="5705475" cy="3571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2768A3-94A7-4F37-9362-270C64A1A037}"/>
              </a:ext>
            </a:extLst>
          </p:cNvPr>
          <p:cNvSpPr txBox="1"/>
          <p:nvPr/>
        </p:nvSpPr>
        <p:spPr>
          <a:xfrm>
            <a:off x="3530991" y="5908431"/>
            <a:ext cx="7729680" cy="369332"/>
          </a:xfrm>
          <a:prstGeom prst="rect">
            <a:avLst/>
          </a:prstGeom>
          <a:noFill/>
        </p:spPr>
        <p:txBody>
          <a:bodyPr wrap="none" rtlCol="0">
            <a:spAutoFit/>
          </a:bodyPr>
          <a:lstStyle/>
          <a:p>
            <a:r>
              <a:rPr lang="en-GB" dirty="0"/>
              <a:t>Cornell University - </a:t>
            </a:r>
            <a:r>
              <a:rPr lang="en-GB" dirty="0">
                <a:hlinkClick r:id="rId3"/>
              </a:rPr>
              <a:t>Environmental Inquiry - Roadside Ditch Projects (cornell.edu)</a:t>
            </a:r>
            <a:endParaRPr lang="en-GB" dirty="0"/>
          </a:p>
        </p:txBody>
      </p:sp>
      <p:sp>
        <p:nvSpPr>
          <p:cNvPr id="3" name="Title 2">
            <a:extLst>
              <a:ext uri="{FF2B5EF4-FFF2-40B4-BE49-F238E27FC236}">
                <a16:creationId xmlns:a16="http://schemas.microsoft.com/office/drawing/2014/main" id="{1044DCB1-92AB-48DF-88E2-58E2A472D433}"/>
              </a:ext>
            </a:extLst>
          </p:cNvPr>
          <p:cNvSpPr>
            <a:spLocks noGrp="1"/>
          </p:cNvSpPr>
          <p:nvPr>
            <p:ph type="title"/>
          </p:nvPr>
        </p:nvSpPr>
        <p:spPr/>
        <p:txBody>
          <a:bodyPr/>
          <a:lstStyle/>
          <a:p>
            <a:r>
              <a:rPr lang="en-GB" dirty="0"/>
              <a:t>Alternative simpler diagram for slide 13</a:t>
            </a:r>
          </a:p>
        </p:txBody>
      </p:sp>
    </p:spTree>
    <p:extLst>
      <p:ext uri="{BB962C8B-B14F-4D97-AF65-F5344CB8AC3E}">
        <p14:creationId xmlns:p14="http://schemas.microsoft.com/office/powerpoint/2010/main" val="1999716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Teaching resources</a:t>
            </a:r>
          </a:p>
        </p:txBody>
      </p:sp>
      <p:sp>
        <p:nvSpPr>
          <p:cNvPr id="3" name="Content Placeholder 2"/>
          <p:cNvSpPr>
            <a:spLocks noGrp="1"/>
          </p:cNvSpPr>
          <p:nvPr>
            <p:ph idx="1"/>
          </p:nvPr>
        </p:nvSpPr>
        <p:spPr/>
        <p:txBody>
          <a:bodyPr>
            <a:normAutofit fontScale="92500" lnSpcReduction="10000"/>
          </a:bodyPr>
          <a:lstStyle/>
          <a:p>
            <a:pPr marL="0" indent="0">
              <a:buNone/>
            </a:pPr>
            <a:r>
              <a:rPr lang="en-GB" dirty="0"/>
              <a:t>There are three sets of resources:</a:t>
            </a:r>
          </a:p>
          <a:p>
            <a:pPr marL="514350" indent="-514350">
              <a:buAutoNum type="arabicPeriod"/>
            </a:pPr>
            <a:r>
              <a:rPr lang="en-GB" dirty="0"/>
              <a:t>A PowerPoint presentation providing students with an illustrated study of the annual and flood hydrographs for the River Culm catchment.</a:t>
            </a:r>
          </a:p>
          <a:p>
            <a:pPr marL="514350" indent="-514350">
              <a:buAutoNum type="arabicPeriod"/>
            </a:pPr>
            <a:r>
              <a:rPr lang="en-GB" dirty="0"/>
              <a:t>An accompanying worksheet to provide students with a learning framework and record of their study. This can be completed on paper or electronically. Common exam command words have been used to support students’ preparation for exam questions.</a:t>
            </a:r>
          </a:p>
          <a:p>
            <a:pPr marL="514350" indent="-514350">
              <a:buAutoNum type="arabicPeriod"/>
            </a:pPr>
            <a:r>
              <a:rPr lang="en-GB" dirty="0"/>
              <a:t>This PowerPoint presentation providing Teachers’ Notes including  data to enable students to construct a hydrograph for the River Culm (slide 4) and a completed hydrograph for the same date (slide 5). A selection of further activities and references are provided (slides 6-7). </a:t>
            </a:r>
          </a:p>
        </p:txBody>
      </p:sp>
    </p:spTree>
    <p:extLst>
      <p:ext uri="{BB962C8B-B14F-4D97-AF65-F5344CB8AC3E}">
        <p14:creationId xmlns:p14="http://schemas.microsoft.com/office/powerpoint/2010/main" val="34151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90238"/>
          </a:xfrm>
        </p:spPr>
        <p:txBody>
          <a:bodyPr>
            <a:normAutofit fontScale="90000"/>
          </a:bodyPr>
          <a:lstStyle/>
          <a:p>
            <a:br>
              <a:rPr lang="en-GB" sz="4000" dirty="0"/>
            </a:br>
            <a:r>
              <a:rPr lang="en-GB" sz="4000" dirty="0"/>
              <a:t>Activity: constructing a hydrograph for the River Culm</a:t>
            </a:r>
            <a:br>
              <a:rPr lang="en-GB" sz="3100" dirty="0"/>
            </a:br>
            <a:endParaRPr lang="en-GB" sz="3100" dirty="0"/>
          </a:p>
        </p:txBody>
      </p:sp>
      <p:sp>
        <p:nvSpPr>
          <p:cNvPr id="5" name="Content Placeholder 4"/>
          <p:cNvSpPr>
            <a:spLocks noGrp="1"/>
          </p:cNvSpPr>
          <p:nvPr>
            <p:ph sz="half" idx="2"/>
          </p:nvPr>
        </p:nvSpPr>
        <p:spPr>
          <a:xfrm>
            <a:off x="5989984" y="1802296"/>
            <a:ext cx="5725766" cy="3892974"/>
          </a:xfrm>
        </p:spPr>
        <p:txBody>
          <a:bodyPr>
            <a:noAutofit/>
          </a:bodyPr>
          <a:lstStyle/>
          <a:p>
            <a:endParaRPr lang="en-GB" sz="2400" dirty="0"/>
          </a:p>
          <a:p>
            <a:r>
              <a:rPr lang="en-GB" sz="2400" dirty="0"/>
              <a:t>Plot the data for the flood hydrograph onto graph paper, with hours on the X axis and discharge in cumecs on the Y axis.</a:t>
            </a:r>
          </a:p>
          <a:p>
            <a:r>
              <a:rPr lang="en-GB" sz="2400" dirty="0"/>
              <a:t>Draw a bar at 0 hours to show the rainfall (48mm). You will need to draw a separate Y axis to show rainfall. </a:t>
            </a:r>
          </a:p>
          <a:p>
            <a:r>
              <a:rPr lang="en-GB" sz="2400" dirty="0"/>
              <a:t>Give your hydrograph a title and add these labels: rising limb, peak flow, falling limb.</a:t>
            </a:r>
          </a:p>
          <a:p>
            <a:r>
              <a:rPr lang="en-GB" sz="2400" dirty="0"/>
              <a:t>Draw a line to show the lag time, and calculate the lag time in hours. </a:t>
            </a:r>
          </a:p>
        </p:txBody>
      </p:sp>
      <p:graphicFrame>
        <p:nvGraphicFramePr>
          <p:cNvPr id="3" name="Table 2"/>
          <p:cNvGraphicFramePr>
            <a:graphicFrameLocks noGrp="1"/>
          </p:cNvGraphicFramePr>
          <p:nvPr>
            <p:extLst>
              <p:ext uri="{D42A27DB-BD31-4B8C-83A1-F6EECF244321}">
                <p14:modId xmlns:p14="http://schemas.microsoft.com/office/powerpoint/2010/main" val="407791105"/>
              </p:ext>
            </p:extLst>
          </p:nvPr>
        </p:nvGraphicFramePr>
        <p:xfrm>
          <a:off x="1598047" y="2115519"/>
          <a:ext cx="2098298" cy="4023358"/>
        </p:xfrm>
        <a:graphic>
          <a:graphicData uri="http://schemas.openxmlformats.org/drawingml/2006/table">
            <a:tbl>
              <a:tblPr firstRow="1" bandRow="1">
                <a:tableStyleId>{5C22544A-7EE6-4342-B048-85BDC9FD1C3A}</a:tableStyleId>
              </a:tblPr>
              <a:tblGrid>
                <a:gridCol w="1049149">
                  <a:extLst>
                    <a:ext uri="{9D8B030D-6E8A-4147-A177-3AD203B41FA5}">
                      <a16:colId xmlns:a16="http://schemas.microsoft.com/office/drawing/2014/main" val="20000"/>
                    </a:ext>
                  </a:extLst>
                </a:gridCol>
                <a:gridCol w="1049149">
                  <a:extLst>
                    <a:ext uri="{9D8B030D-6E8A-4147-A177-3AD203B41FA5}">
                      <a16:colId xmlns:a16="http://schemas.microsoft.com/office/drawing/2014/main" val="20001"/>
                    </a:ext>
                  </a:extLst>
                </a:gridCol>
              </a:tblGrid>
              <a:tr h="477348">
                <a:tc>
                  <a:txBody>
                    <a:bodyPr/>
                    <a:lstStyle/>
                    <a:p>
                      <a:r>
                        <a:rPr lang="en-GB" sz="1000" dirty="0"/>
                        <a:t>Hours</a:t>
                      </a:r>
                    </a:p>
                  </a:txBody>
                  <a:tcPr/>
                </a:tc>
                <a:tc>
                  <a:txBody>
                    <a:bodyPr/>
                    <a:lstStyle/>
                    <a:p>
                      <a:r>
                        <a:rPr lang="en-GB" sz="1000" dirty="0"/>
                        <a:t>Discharge (cumecs)</a:t>
                      </a:r>
                    </a:p>
                  </a:txBody>
                  <a:tcPr/>
                </a:tc>
                <a:extLst>
                  <a:ext uri="{0D108BD9-81ED-4DB2-BD59-A6C34878D82A}">
                    <a16:rowId xmlns:a16="http://schemas.microsoft.com/office/drawing/2014/main" val="10000"/>
                  </a:ext>
                </a:extLst>
              </a:tr>
              <a:tr h="272770">
                <a:tc>
                  <a:txBody>
                    <a:bodyPr/>
                    <a:lstStyle/>
                    <a:p>
                      <a:r>
                        <a:rPr lang="en-GB" sz="1000" b="1" dirty="0"/>
                        <a:t>0</a:t>
                      </a:r>
                    </a:p>
                  </a:txBody>
                  <a:tcPr/>
                </a:tc>
                <a:tc>
                  <a:txBody>
                    <a:bodyPr/>
                    <a:lstStyle/>
                    <a:p>
                      <a:r>
                        <a:rPr lang="en-GB" sz="1000" b="1" dirty="0"/>
                        <a:t>2</a:t>
                      </a:r>
                    </a:p>
                  </a:txBody>
                  <a:tcPr/>
                </a:tc>
                <a:extLst>
                  <a:ext uri="{0D108BD9-81ED-4DB2-BD59-A6C34878D82A}">
                    <a16:rowId xmlns:a16="http://schemas.microsoft.com/office/drawing/2014/main" val="10001"/>
                  </a:ext>
                </a:extLst>
              </a:tr>
              <a:tr h="272770">
                <a:tc>
                  <a:txBody>
                    <a:bodyPr/>
                    <a:lstStyle/>
                    <a:p>
                      <a:r>
                        <a:rPr lang="en-GB" sz="1000" b="1" dirty="0"/>
                        <a:t>5</a:t>
                      </a:r>
                    </a:p>
                  </a:txBody>
                  <a:tcPr/>
                </a:tc>
                <a:tc>
                  <a:txBody>
                    <a:bodyPr/>
                    <a:lstStyle/>
                    <a:p>
                      <a:r>
                        <a:rPr lang="en-GB" sz="1000" b="1" dirty="0"/>
                        <a:t>5</a:t>
                      </a:r>
                    </a:p>
                  </a:txBody>
                  <a:tcPr/>
                </a:tc>
                <a:extLst>
                  <a:ext uri="{0D108BD9-81ED-4DB2-BD59-A6C34878D82A}">
                    <a16:rowId xmlns:a16="http://schemas.microsoft.com/office/drawing/2014/main" val="10002"/>
                  </a:ext>
                </a:extLst>
              </a:tr>
              <a:tr h="272770">
                <a:tc>
                  <a:txBody>
                    <a:bodyPr/>
                    <a:lstStyle/>
                    <a:p>
                      <a:r>
                        <a:rPr lang="en-GB" sz="1000" b="1" dirty="0"/>
                        <a:t>10</a:t>
                      </a:r>
                    </a:p>
                  </a:txBody>
                  <a:tcPr/>
                </a:tc>
                <a:tc>
                  <a:txBody>
                    <a:bodyPr/>
                    <a:lstStyle/>
                    <a:p>
                      <a:r>
                        <a:rPr lang="en-GB" sz="1000" b="1" dirty="0"/>
                        <a:t>20</a:t>
                      </a:r>
                    </a:p>
                  </a:txBody>
                  <a:tcPr/>
                </a:tc>
                <a:extLst>
                  <a:ext uri="{0D108BD9-81ED-4DB2-BD59-A6C34878D82A}">
                    <a16:rowId xmlns:a16="http://schemas.microsoft.com/office/drawing/2014/main" val="10003"/>
                  </a:ext>
                </a:extLst>
              </a:tr>
              <a:tr h="272770">
                <a:tc>
                  <a:txBody>
                    <a:bodyPr/>
                    <a:lstStyle/>
                    <a:p>
                      <a:r>
                        <a:rPr lang="en-GB" sz="1000" b="1" dirty="0"/>
                        <a:t>15</a:t>
                      </a:r>
                    </a:p>
                  </a:txBody>
                  <a:tcPr/>
                </a:tc>
                <a:tc>
                  <a:txBody>
                    <a:bodyPr/>
                    <a:lstStyle/>
                    <a:p>
                      <a:r>
                        <a:rPr lang="en-GB" sz="1000" b="1" dirty="0"/>
                        <a:t>100</a:t>
                      </a:r>
                    </a:p>
                  </a:txBody>
                  <a:tcPr/>
                </a:tc>
                <a:extLst>
                  <a:ext uri="{0D108BD9-81ED-4DB2-BD59-A6C34878D82A}">
                    <a16:rowId xmlns:a16="http://schemas.microsoft.com/office/drawing/2014/main" val="10004"/>
                  </a:ext>
                </a:extLst>
              </a:tr>
              <a:tr h="272770">
                <a:tc>
                  <a:txBody>
                    <a:bodyPr/>
                    <a:lstStyle/>
                    <a:p>
                      <a:r>
                        <a:rPr lang="en-GB" sz="1000" b="1" dirty="0"/>
                        <a:t>20</a:t>
                      </a:r>
                    </a:p>
                  </a:txBody>
                  <a:tcPr/>
                </a:tc>
                <a:tc>
                  <a:txBody>
                    <a:bodyPr/>
                    <a:lstStyle/>
                    <a:p>
                      <a:r>
                        <a:rPr lang="en-GB" sz="1000" b="1" dirty="0"/>
                        <a:t>137</a:t>
                      </a:r>
                    </a:p>
                  </a:txBody>
                  <a:tcPr/>
                </a:tc>
                <a:extLst>
                  <a:ext uri="{0D108BD9-81ED-4DB2-BD59-A6C34878D82A}">
                    <a16:rowId xmlns:a16="http://schemas.microsoft.com/office/drawing/2014/main" val="10005"/>
                  </a:ext>
                </a:extLst>
              </a:tr>
              <a:tr h="272770">
                <a:tc>
                  <a:txBody>
                    <a:bodyPr/>
                    <a:lstStyle/>
                    <a:p>
                      <a:r>
                        <a:rPr lang="en-GB" sz="1000" b="1" dirty="0"/>
                        <a:t>25</a:t>
                      </a:r>
                    </a:p>
                  </a:txBody>
                  <a:tcPr/>
                </a:tc>
                <a:tc>
                  <a:txBody>
                    <a:bodyPr/>
                    <a:lstStyle/>
                    <a:p>
                      <a:r>
                        <a:rPr lang="en-GB" sz="1000" b="1" dirty="0"/>
                        <a:t>60</a:t>
                      </a:r>
                    </a:p>
                  </a:txBody>
                  <a:tcPr/>
                </a:tc>
                <a:extLst>
                  <a:ext uri="{0D108BD9-81ED-4DB2-BD59-A6C34878D82A}">
                    <a16:rowId xmlns:a16="http://schemas.microsoft.com/office/drawing/2014/main" val="10006"/>
                  </a:ext>
                </a:extLst>
              </a:tr>
              <a:tr h="272770">
                <a:tc>
                  <a:txBody>
                    <a:bodyPr/>
                    <a:lstStyle/>
                    <a:p>
                      <a:r>
                        <a:rPr lang="en-GB" sz="1000" b="1" dirty="0"/>
                        <a:t>30</a:t>
                      </a:r>
                    </a:p>
                  </a:txBody>
                  <a:tcPr/>
                </a:tc>
                <a:tc>
                  <a:txBody>
                    <a:bodyPr/>
                    <a:lstStyle/>
                    <a:p>
                      <a:r>
                        <a:rPr lang="en-GB" sz="1000" b="1" dirty="0"/>
                        <a:t>30</a:t>
                      </a:r>
                    </a:p>
                  </a:txBody>
                  <a:tcPr/>
                </a:tc>
                <a:extLst>
                  <a:ext uri="{0D108BD9-81ED-4DB2-BD59-A6C34878D82A}">
                    <a16:rowId xmlns:a16="http://schemas.microsoft.com/office/drawing/2014/main" val="10007"/>
                  </a:ext>
                </a:extLst>
              </a:tr>
              <a:tr h="272770">
                <a:tc>
                  <a:txBody>
                    <a:bodyPr/>
                    <a:lstStyle/>
                    <a:p>
                      <a:r>
                        <a:rPr lang="en-GB" sz="1000" b="1" dirty="0"/>
                        <a:t>35</a:t>
                      </a:r>
                    </a:p>
                  </a:txBody>
                  <a:tcPr/>
                </a:tc>
                <a:tc>
                  <a:txBody>
                    <a:bodyPr/>
                    <a:lstStyle/>
                    <a:p>
                      <a:r>
                        <a:rPr lang="en-GB" sz="1000" b="1" dirty="0"/>
                        <a:t>18</a:t>
                      </a:r>
                    </a:p>
                  </a:txBody>
                  <a:tcPr/>
                </a:tc>
                <a:extLst>
                  <a:ext uri="{0D108BD9-81ED-4DB2-BD59-A6C34878D82A}">
                    <a16:rowId xmlns:a16="http://schemas.microsoft.com/office/drawing/2014/main" val="10008"/>
                  </a:ext>
                </a:extLst>
              </a:tr>
              <a:tr h="272770">
                <a:tc>
                  <a:txBody>
                    <a:bodyPr/>
                    <a:lstStyle/>
                    <a:p>
                      <a:r>
                        <a:rPr lang="en-GB" sz="1000" b="1" dirty="0"/>
                        <a:t>40</a:t>
                      </a:r>
                    </a:p>
                  </a:txBody>
                  <a:tcPr/>
                </a:tc>
                <a:tc>
                  <a:txBody>
                    <a:bodyPr/>
                    <a:lstStyle/>
                    <a:p>
                      <a:r>
                        <a:rPr lang="en-GB" sz="1000" b="1" dirty="0"/>
                        <a:t>15</a:t>
                      </a:r>
                    </a:p>
                  </a:txBody>
                  <a:tcPr/>
                </a:tc>
                <a:extLst>
                  <a:ext uri="{0D108BD9-81ED-4DB2-BD59-A6C34878D82A}">
                    <a16:rowId xmlns:a16="http://schemas.microsoft.com/office/drawing/2014/main" val="10009"/>
                  </a:ext>
                </a:extLst>
              </a:tr>
              <a:tr h="272770">
                <a:tc>
                  <a:txBody>
                    <a:bodyPr/>
                    <a:lstStyle/>
                    <a:p>
                      <a:r>
                        <a:rPr lang="en-GB" sz="1000" b="1" dirty="0"/>
                        <a:t>45</a:t>
                      </a:r>
                    </a:p>
                  </a:txBody>
                  <a:tcPr/>
                </a:tc>
                <a:tc>
                  <a:txBody>
                    <a:bodyPr/>
                    <a:lstStyle/>
                    <a:p>
                      <a:r>
                        <a:rPr lang="en-GB" sz="1000" b="1" dirty="0"/>
                        <a:t>10</a:t>
                      </a:r>
                    </a:p>
                  </a:txBody>
                  <a:tcPr/>
                </a:tc>
                <a:extLst>
                  <a:ext uri="{0D108BD9-81ED-4DB2-BD59-A6C34878D82A}">
                    <a16:rowId xmlns:a16="http://schemas.microsoft.com/office/drawing/2014/main" val="10010"/>
                  </a:ext>
                </a:extLst>
              </a:tr>
              <a:tr h="272770">
                <a:tc>
                  <a:txBody>
                    <a:bodyPr/>
                    <a:lstStyle/>
                    <a:p>
                      <a:r>
                        <a:rPr lang="en-GB" sz="1000" b="1" dirty="0"/>
                        <a:t>50</a:t>
                      </a:r>
                    </a:p>
                  </a:txBody>
                  <a:tcPr/>
                </a:tc>
                <a:tc>
                  <a:txBody>
                    <a:bodyPr/>
                    <a:lstStyle/>
                    <a:p>
                      <a:r>
                        <a:rPr lang="en-GB" sz="1000" b="1" dirty="0"/>
                        <a:t>8</a:t>
                      </a:r>
                    </a:p>
                  </a:txBody>
                  <a:tcPr/>
                </a:tc>
                <a:extLst>
                  <a:ext uri="{0D108BD9-81ED-4DB2-BD59-A6C34878D82A}">
                    <a16:rowId xmlns:a16="http://schemas.microsoft.com/office/drawing/2014/main" val="10011"/>
                  </a:ext>
                </a:extLst>
              </a:tr>
              <a:tr h="272770">
                <a:tc>
                  <a:txBody>
                    <a:bodyPr/>
                    <a:lstStyle/>
                    <a:p>
                      <a:r>
                        <a:rPr lang="en-GB" sz="1000" b="1" dirty="0"/>
                        <a:t>55</a:t>
                      </a:r>
                    </a:p>
                  </a:txBody>
                  <a:tcPr/>
                </a:tc>
                <a:tc>
                  <a:txBody>
                    <a:bodyPr/>
                    <a:lstStyle/>
                    <a:p>
                      <a:r>
                        <a:rPr lang="en-GB" sz="1000" b="1" dirty="0"/>
                        <a:t>7</a:t>
                      </a:r>
                    </a:p>
                  </a:txBody>
                  <a:tcPr/>
                </a:tc>
                <a:extLst>
                  <a:ext uri="{0D108BD9-81ED-4DB2-BD59-A6C34878D82A}">
                    <a16:rowId xmlns:a16="http://schemas.microsoft.com/office/drawing/2014/main" val="10012"/>
                  </a:ext>
                </a:extLst>
              </a:tr>
              <a:tr h="272770">
                <a:tc>
                  <a:txBody>
                    <a:bodyPr/>
                    <a:lstStyle/>
                    <a:p>
                      <a:r>
                        <a:rPr lang="en-GB" sz="1000" b="1" dirty="0"/>
                        <a:t>60</a:t>
                      </a:r>
                    </a:p>
                  </a:txBody>
                  <a:tcPr/>
                </a:tc>
                <a:tc>
                  <a:txBody>
                    <a:bodyPr/>
                    <a:lstStyle/>
                    <a:p>
                      <a:r>
                        <a:rPr lang="en-GB" sz="1000" b="1" dirty="0"/>
                        <a:t>5</a:t>
                      </a:r>
                    </a:p>
                  </a:txBody>
                  <a:tcPr/>
                </a:tc>
                <a:extLst>
                  <a:ext uri="{0D108BD9-81ED-4DB2-BD59-A6C34878D82A}">
                    <a16:rowId xmlns:a16="http://schemas.microsoft.com/office/drawing/2014/main" val="10013"/>
                  </a:ext>
                </a:extLst>
              </a:tr>
            </a:tbl>
          </a:graphicData>
        </a:graphic>
      </p:graphicFrame>
      <p:sp>
        <p:nvSpPr>
          <p:cNvPr id="4" name="TextBox 3"/>
          <p:cNvSpPr txBox="1"/>
          <p:nvPr/>
        </p:nvSpPr>
        <p:spPr>
          <a:xfrm>
            <a:off x="619933" y="1619573"/>
            <a:ext cx="4361002" cy="369332"/>
          </a:xfrm>
          <a:prstGeom prst="rect">
            <a:avLst/>
          </a:prstGeom>
          <a:noFill/>
        </p:spPr>
        <p:txBody>
          <a:bodyPr wrap="none" rtlCol="0">
            <a:spAutoFit/>
          </a:bodyPr>
          <a:lstStyle/>
          <a:p>
            <a:r>
              <a:rPr lang="en-GB" dirty="0"/>
              <a:t>Flood hydrograph: Cullompton (30/10/2008)</a:t>
            </a:r>
          </a:p>
        </p:txBody>
      </p:sp>
      <p:sp>
        <p:nvSpPr>
          <p:cNvPr id="6" name="TextBox 5"/>
          <p:cNvSpPr txBox="1"/>
          <p:nvPr/>
        </p:nvSpPr>
        <p:spPr>
          <a:xfrm>
            <a:off x="1644284" y="6309124"/>
            <a:ext cx="2048702" cy="369332"/>
          </a:xfrm>
          <a:prstGeom prst="rect">
            <a:avLst/>
          </a:prstGeom>
          <a:noFill/>
        </p:spPr>
        <p:txBody>
          <a:bodyPr wrap="none" rtlCol="0">
            <a:spAutoFit/>
          </a:bodyPr>
          <a:lstStyle/>
          <a:p>
            <a:r>
              <a:rPr lang="en-GB" dirty="0"/>
              <a:t>Total rainfall: 48mm</a:t>
            </a:r>
          </a:p>
        </p:txBody>
      </p:sp>
    </p:spTree>
    <p:extLst>
      <p:ext uri="{BB962C8B-B14F-4D97-AF65-F5344CB8AC3E}">
        <p14:creationId xmlns:p14="http://schemas.microsoft.com/office/powerpoint/2010/main" val="3037949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River Culm flood hydrograph – Cullompton 2008</a:t>
            </a:r>
          </a:p>
        </p:txBody>
      </p:sp>
      <p:sp>
        <p:nvSpPr>
          <p:cNvPr id="5" name="Content Placeholder 4"/>
          <p:cNvSpPr>
            <a:spLocks noGrp="1"/>
          </p:cNvSpPr>
          <p:nvPr>
            <p:ph sz="half" idx="2"/>
          </p:nvPr>
        </p:nvSpPr>
        <p:spPr>
          <a:xfrm>
            <a:off x="7331528" y="1343932"/>
            <a:ext cx="4384221" cy="4351338"/>
          </a:xfrm>
        </p:spPr>
        <p:txBody>
          <a:bodyPr>
            <a:noAutofit/>
          </a:bodyPr>
          <a:lstStyle/>
          <a:p>
            <a:endParaRPr lang="en-GB" sz="2400" dirty="0"/>
          </a:p>
          <a:p>
            <a:r>
              <a:rPr lang="en-GB" sz="2400" dirty="0"/>
              <a:t>The flood hydrograph shows how the river Culm responded to a storm that produced 48 mm rainfall in October 2008</a:t>
            </a:r>
          </a:p>
          <a:p>
            <a:r>
              <a:rPr lang="en-GB" sz="2400" dirty="0"/>
              <a:t>The river rises rapidly, but also returns to low flow quite rapidly. </a:t>
            </a:r>
          </a:p>
          <a:p>
            <a:r>
              <a:rPr lang="en-GB" sz="2400" dirty="0"/>
              <a:t>The Lag time is approx. 20 hours.</a:t>
            </a:r>
          </a:p>
        </p:txBody>
      </p:sp>
      <p:pic>
        <p:nvPicPr>
          <p:cNvPr id="4" name="Picture 3">
            <a:extLst>
              <a:ext uri="{FF2B5EF4-FFF2-40B4-BE49-F238E27FC236}">
                <a16:creationId xmlns:a16="http://schemas.microsoft.com/office/drawing/2014/main" id="{448EBB4C-00EB-40F3-8914-BD8BB2F4E6FE}"/>
              </a:ext>
            </a:extLst>
          </p:cNvPr>
          <p:cNvPicPr>
            <a:picLocks noChangeAspect="1"/>
          </p:cNvPicPr>
          <p:nvPr/>
        </p:nvPicPr>
        <p:blipFill>
          <a:blip r:embed="rId2"/>
          <a:stretch>
            <a:fillRect/>
          </a:stretch>
        </p:blipFill>
        <p:spPr>
          <a:xfrm>
            <a:off x="729200" y="1690688"/>
            <a:ext cx="5918128" cy="3557173"/>
          </a:xfrm>
          <a:prstGeom prst="rect">
            <a:avLst/>
          </a:prstGeom>
        </p:spPr>
      </p:pic>
    </p:spTree>
    <p:extLst>
      <p:ext uri="{BB962C8B-B14F-4D97-AF65-F5344CB8AC3E}">
        <p14:creationId xmlns:p14="http://schemas.microsoft.com/office/powerpoint/2010/main" val="313565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Further activities</a:t>
            </a:r>
          </a:p>
        </p:txBody>
      </p:sp>
      <p:sp>
        <p:nvSpPr>
          <p:cNvPr id="6" name="Content Placeholder 5"/>
          <p:cNvSpPr>
            <a:spLocks noGrp="1"/>
          </p:cNvSpPr>
          <p:nvPr>
            <p:ph idx="1"/>
          </p:nvPr>
        </p:nvSpPr>
        <p:spPr>
          <a:xfrm>
            <a:off x="861447" y="1817876"/>
            <a:ext cx="10824275" cy="3544538"/>
          </a:xfrm>
        </p:spPr>
        <p:txBody>
          <a:bodyPr>
            <a:normAutofit fontScale="25000" lnSpcReduction="20000"/>
          </a:bodyPr>
          <a:lstStyle/>
          <a:p>
            <a:pPr marL="0" indent="0">
              <a:buNone/>
            </a:pPr>
            <a:r>
              <a:rPr lang="en-GB" sz="11200" dirty="0"/>
              <a:t>Further activities may include:</a:t>
            </a:r>
          </a:p>
          <a:p>
            <a:pPr>
              <a:lnSpc>
                <a:spcPct val="170000"/>
              </a:lnSpc>
            </a:pPr>
            <a:r>
              <a:rPr lang="en-GB" sz="8000" dirty="0"/>
              <a:t>Construct an annotated hydrological cycle diagram for the River Culm focusing on the characteristics of the River Culm catchment, for example, its geology and soils. </a:t>
            </a:r>
          </a:p>
          <a:p>
            <a:pPr>
              <a:lnSpc>
                <a:spcPct val="170000"/>
              </a:lnSpc>
            </a:pPr>
            <a:r>
              <a:rPr lang="en-GB" sz="8000" dirty="0"/>
              <a:t>Evaluate the factors contributing to the Culm’s flashy response to winter rainfall.</a:t>
            </a:r>
          </a:p>
          <a:p>
            <a:pPr>
              <a:lnSpc>
                <a:spcPct val="170000"/>
              </a:lnSpc>
            </a:pPr>
            <a:r>
              <a:rPr lang="en-GB" sz="8000" dirty="0"/>
              <a:t>Assess the possible impact of Culm Garden Village on the river’s storm hydrograph.</a:t>
            </a:r>
          </a:p>
          <a:p>
            <a:pPr>
              <a:lnSpc>
                <a:spcPct val="170000"/>
              </a:lnSpc>
            </a:pPr>
            <a:r>
              <a:rPr lang="en-GB" sz="8000" dirty="0"/>
              <a:t>Suggest how the river’s flashy response could be reduced.</a:t>
            </a:r>
          </a:p>
          <a:p>
            <a:pPr>
              <a:lnSpc>
                <a:spcPct val="170000"/>
              </a:lnSpc>
            </a:pPr>
            <a:r>
              <a:rPr lang="en-GB" sz="8000" dirty="0"/>
              <a:t>Use of the interactive gauging station graph for Culmstock (</a:t>
            </a:r>
            <a:r>
              <a:rPr lang="en-GB" sz="8000" dirty="0">
                <a:hlinkClick r:id="rId2"/>
              </a:rPr>
              <a:t>https://riverlevels.uk/river-culm-culmstock#.YQwSyYj0mUk</a:t>
            </a:r>
            <a:r>
              <a:rPr lang="en-GB" sz="8000" dirty="0"/>
              <a:t>) to investigate the annual flood hydrograph.</a:t>
            </a:r>
          </a:p>
          <a:p>
            <a:endParaRPr lang="en-GB" dirty="0"/>
          </a:p>
          <a:p>
            <a:pPr marL="0" indent="0">
              <a:buNone/>
            </a:pPr>
            <a:endParaRPr lang="en-GB" dirty="0"/>
          </a:p>
        </p:txBody>
      </p:sp>
    </p:spTree>
    <p:extLst>
      <p:ext uri="{BB962C8B-B14F-4D97-AF65-F5344CB8AC3E}">
        <p14:creationId xmlns:p14="http://schemas.microsoft.com/office/powerpoint/2010/main" val="2616341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Use of hydrographs and hydrometric data</a:t>
            </a:r>
          </a:p>
        </p:txBody>
      </p:sp>
      <p:sp>
        <p:nvSpPr>
          <p:cNvPr id="6" name="Content Placeholder 5"/>
          <p:cNvSpPr>
            <a:spLocks noGrp="1"/>
          </p:cNvSpPr>
          <p:nvPr>
            <p:ph idx="1"/>
          </p:nvPr>
        </p:nvSpPr>
        <p:spPr>
          <a:xfrm>
            <a:off x="861447" y="1817876"/>
            <a:ext cx="10824275" cy="3544538"/>
          </a:xfrm>
        </p:spPr>
        <p:txBody>
          <a:bodyPr>
            <a:normAutofit fontScale="25000" lnSpcReduction="20000"/>
          </a:bodyPr>
          <a:lstStyle/>
          <a:p>
            <a:pPr marL="0" indent="0">
              <a:buNone/>
            </a:pPr>
            <a:r>
              <a:rPr lang="en-GB" sz="11200" dirty="0">
                <a:effectLst/>
                <a:latin typeface="Calibri" panose="020F0502020204030204" pitchFamily="34" charset="0"/>
                <a:ea typeface="Calibri" panose="020F0502020204030204" pitchFamily="34" charset="0"/>
                <a:cs typeface="Times New Roman" panose="02020603050405020304" pitchFamily="18" charset="0"/>
              </a:rPr>
              <a:t>The Environment </a:t>
            </a:r>
            <a:r>
              <a:rPr lang="en-GB" sz="11200" dirty="0">
                <a:latin typeface="Calibri" panose="020F0502020204030204" pitchFamily="34" charset="0"/>
                <a:ea typeface="Calibri" panose="020F0502020204030204" pitchFamily="34" charset="0"/>
                <a:cs typeface="Times New Roman" panose="02020603050405020304" pitchFamily="18" charset="0"/>
              </a:rPr>
              <a:t>Agency and water companies use </a:t>
            </a:r>
            <a:r>
              <a:rPr lang="en-GB" sz="11200" dirty="0">
                <a:effectLst/>
                <a:latin typeface="Calibri" panose="020F0502020204030204" pitchFamily="34" charset="0"/>
                <a:ea typeface="Calibri" panose="020F0502020204030204" pitchFamily="34" charset="0"/>
                <a:cs typeface="Times New Roman" panose="02020603050405020304" pitchFamily="18" charset="0"/>
              </a:rPr>
              <a:t>‘hydrometric data’ (precipitation and discharge) and hydrographs to monitor rivers and flood risk and produce ‘real-time’ flood warnings.  </a:t>
            </a:r>
          </a:p>
          <a:p>
            <a:pPr marL="0" indent="0">
              <a:buNone/>
            </a:pPr>
            <a:endParaRPr lang="en-GB" sz="112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2"/>
            </a:endParaRPr>
          </a:p>
          <a:p>
            <a:pPr marL="0" indent="0">
              <a:buNone/>
            </a:pPr>
            <a:r>
              <a:rPr lang="en-GB" sz="11200" dirty="0">
                <a:effectLst/>
                <a:latin typeface="Calibri" panose="020F0502020204030204" pitchFamily="34" charset="0"/>
                <a:ea typeface="Calibri" panose="020F0502020204030204" pitchFamily="34" charset="0"/>
                <a:cs typeface="Times New Roman" panose="02020603050405020304" pitchFamily="18" charset="0"/>
              </a:rPr>
              <a:t>Students can enter </a:t>
            </a:r>
            <a:r>
              <a:rPr lang="en-GB" sz="11200" dirty="0">
                <a:latin typeface="Calibri" panose="020F0502020204030204" pitchFamily="34" charset="0"/>
                <a:ea typeface="Calibri" panose="020F0502020204030204" pitchFamily="34" charset="0"/>
                <a:cs typeface="Times New Roman" panose="02020603050405020304" pitchFamily="18" charset="0"/>
              </a:rPr>
              <a:t>the River Culm, or a town like </a:t>
            </a:r>
            <a:r>
              <a:rPr lang="en-GB" sz="11200" dirty="0">
                <a:effectLst/>
                <a:latin typeface="Calibri" panose="020F0502020204030204" pitchFamily="34" charset="0"/>
                <a:ea typeface="Calibri" panose="020F0502020204030204" pitchFamily="34" charset="0"/>
                <a:cs typeface="Times New Roman" panose="02020603050405020304" pitchFamily="18" charset="0"/>
              </a:rPr>
              <a:t>Cullompton on the website below and see data on the river level, and rainfall. They can also see the flood forecast for the next 5 days. </a:t>
            </a:r>
          </a:p>
          <a:p>
            <a:pPr marL="0" indent="0">
              <a:buNone/>
            </a:pPr>
            <a:r>
              <a:rPr lang="en-GB" sz="11200" dirty="0">
                <a:latin typeface="Calibri" panose="020F0502020204030204" pitchFamily="34" charset="0"/>
                <a:ea typeface="Calibri" panose="020F0502020204030204" pitchFamily="34" charset="0"/>
                <a:cs typeface="Times New Roman" panose="02020603050405020304" pitchFamily="18" charset="0"/>
              </a:rPr>
              <a:t>This activity would be particularly relevant during or immediately after a period of heavy rainfall. </a:t>
            </a:r>
          </a:p>
          <a:p>
            <a:pPr marL="0" indent="0">
              <a:buNone/>
            </a:pPr>
            <a:endParaRPr lang="en-GB" sz="1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12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https://flood-warning-information.service.gov.uk/warnings</a:t>
            </a:r>
            <a:endParaRPr lang="en-GB" sz="112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1200" u="sng"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12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1200" u="sng" dirty="0">
              <a:solidFill>
                <a:srgbClr val="0000FF"/>
              </a:solidFill>
              <a:latin typeface="Calibri" panose="020F0502020204030204" pitchFamily="34" charset="0"/>
              <a:cs typeface="Times New Roman" panose="02020603050405020304" pitchFamily="18" charset="0"/>
            </a:endParaRPr>
          </a:p>
          <a:p>
            <a:endParaRPr lang="en-GB" dirty="0"/>
          </a:p>
          <a:p>
            <a:pPr marL="0" indent="0">
              <a:buNone/>
            </a:pPr>
            <a:endParaRPr lang="en-GB" dirty="0"/>
          </a:p>
        </p:txBody>
      </p:sp>
    </p:spTree>
    <p:extLst>
      <p:ext uri="{BB962C8B-B14F-4D97-AF65-F5344CB8AC3E}">
        <p14:creationId xmlns:p14="http://schemas.microsoft.com/office/powerpoint/2010/main" val="4278394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References</a:t>
            </a:r>
          </a:p>
        </p:txBody>
      </p:sp>
      <p:sp>
        <p:nvSpPr>
          <p:cNvPr id="6" name="Content Placeholder 5"/>
          <p:cNvSpPr>
            <a:spLocks noGrp="1"/>
          </p:cNvSpPr>
          <p:nvPr>
            <p:ph idx="1"/>
          </p:nvPr>
        </p:nvSpPr>
        <p:spPr>
          <a:xfrm>
            <a:off x="838200" y="1662893"/>
            <a:ext cx="10515600" cy="4351338"/>
          </a:xfrm>
        </p:spPr>
        <p:txBody>
          <a:bodyPr>
            <a:normAutofit fontScale="92500"/>
          </a:bodyPr>
          <a:lstStyle/>
          <a:p>
            <a:pPr marL="0" indent="0">
              <a:buNone/>
            </a:pPr>
            <a:endParaRPr lang="en-GB" dirty="0"/>
          </a:p>
          <a:p>
            <a:r>
              <a:rPr lang="en-GB" dirty="0">
                <a:hlinkClick r:id="rId2"/>
              </a:rPr>
              <a:t>Microsoft Word - 0007-UA005763-NER-01-CullomptonHydrologyReport (middevon.gov.uk)</a:t>
            </a:r>
            <a:r>
              <a:rPr lang="en-GB" dirty="0"/>
              <a:t>  - Cullompton Eastern Distributor Road report – includes some rainfall and model hydrographs, from which hydrograph data was adapted. Copyright © 2015 Arcadis. All rights reserved. arcadis.com</a:t>
            </a:r>
          </a:p>
          <a:p>
            <a:r>
              <a:rPr lang="en-GB" dirty="0">
                <a:hlinkClick r:id="rId3"/>
              </a:rPr>
              <a:t>exceptionally-wet-weather---november-2012---met-office.pdf (metoffice.gov.uk)</a:t>
            </a:r>
            <a:endParaRPr lang="en-GB" dirty="0"/>
          </a:p>
          <a:p>
            <a:r>
              <a:rPr lang="en-GB" u="sng" dirty="0">
                <a:hlinkClick r:id="rId4"/>
              </a:rPr>
              <a:t>Journey along Culm from Uffculme to Culmstock - </a:t>
            </a:r>
            <a:r>
              <a:rPr lang="en-GB" dirty="0">
                <a:hlinkClick r:id="rId4"/>
              </a:rPr>
              <a:t>https://www.youtube.com/watch?v=hhN-gSE8lus</a:t>
            </a:r>
            <a:r>
              <a:rPr lang="en-GB" dirty="0"/>
              <a:t> </a:t>
            </a:r>
          </a:p>
          <a:p>
            <a:r>
              <a:rPr lang="en-GB" dirty="0">
                <a:hlinkClick r:id="rId5"/>
              </a:rPr>
              <a:t>Https://connectingtheculm.com/discover-the-culm/</a:t>
            </a:r>
            <a:r>
              <a:rPr lang="en-GB" dirty="0"/>
              <a:t> </a:t>
            </a:r>
          </a:p>
          <a:p>
            <a:pPr marL="0" indent="0">
              <a:buNone/>
            </a:pPr>
            <a:endParaRPr lang="en-GB" dirty="0"/>
          </a:p>
        </p:txBody>
      </p:sp>
    </p:spTree>
    <p:extLst>
      <p:ext uri="{BB962C8B-B14F-4D97-AF65-F5344CB8AC3E}">
        <p14:creationId xmlns:p14="http://schemas.microsoft.com/office/powerpoint/2010/main" val="4102198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4483-BD31-FA48-A391-AD4284D2B8B4}"/>
              </a:ext>
            </a:extLst>
          </p:cNvPr>
          <p:cNvSpPr>
            <a:spLocks noGrp="1"/>
          </p:cNvSpPr>
          <p:nvPr>
            <p:ph type="ctrTitle"/>
          </p:nvPr>
        </p:nvSpPr>
        <p:spPr>
          <a:xfrm>
            <a:off x="1726019" y="0"/>
            <a:ext cx="9144000" cy="2387600"/>
          </a:xfrm>
        </p:spPr>
        <p:txBody>
          <a:bodyPr/>
          <a:lstStyle/>
          <a:p>
            <a:r>
              <a:rPr lang="en-US" dirty="0"/>
              <a:t>Hydrographs – GCSE resource pack</a:t>
            </a:r>
          </a:p>
        </p:txBody>
      </p:sp>
      <p:sp>
        <p:nvSpPr>
          <p:cNvPr id="3" name="Subtitle 2">
            <a:extLst>
              <a:ext uri="{FF2B5EF4-FFF2-40B4-BE49-F238E27FC236}">
                <a16:creationId xmlns:a16="http://schemas.microsoft.com/office/drawing/2014/main" id="{6C415EF7-A145-4743-8A1C-D4C46D4A95C6}"/>
              </a:ext>
            </a:extLst>
          </p:cNvPr>
          <p:cNvSpPr>
            <a:spLocks noGrp="1"/>
          </p:cNvSpPr>
          <p:nvPr>
            <p:ph type="subTitle" idx="1"/>
          </p:nvPr>
        </p:nvSpPr>
        <p:spPr>
          <a:xfrm>
            <a:off x="1726019" y="2479675"/>
            <a:ext cx="9144000" cy="1655762"/>
          </a:xfrm>
        </p:spPr>
        <p:txBody>
          <a:bodyPr>
            <a:normAutofit/>
          </a:bodyPr>
          <a:lstStyle/>
          <a:p>
            <a:r>
              <a:rPr lang="en-US" sz="4000" dirty="0"/>
              <a:t>River Culm catchment</a:t>
            </a:r>
          </a:p>
          <a:p>
            <a:r>
              <a:rPr lang="en-US" sz="4000" b="1" dirty="0"/>
              <a:t>Student Slides</a:t>
            </a:r>
          </a:p>
        </p:txBody>
      </p:sp>
      <p:sp>
        <p:nvSpPr>
          <p:cNvPr id="4" name="Rectangle 3">
            <a:extLst>
              <a:ext uri="{FF2B5EF4-FFF2-40B4-BE49-F238E27FC236}">
                <a16:creationId xmlns:a16="http://schemas.microsoft.com/office/drawing/2014/main" id="{7D1D2A19-1D06-0F43-8FB8-BB2CAE65A81F}"/>
              </a:ext>
            </a:extLst>
          </p:cNvPr>
          <p:cNvSpPr/>
          <p:nvPr/>
        </p:nvSpPr>
        <p:spPr>
          <a:xfrm>
            <a:off x="48000" y="0"/>
            <a:ext cx="360000" cy="6858000"/>
          </a:xfrm>
          <a:prstGeom prst="rect">
            <a:avLst/>
          </a:prstGeom>
          <a:solidFill>
            <a:srgbClr val="72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Rectangle 10">
            <a:extLst>
              <a:ext uri="{FF2B5EF4-FFF2-40B4-BE49-F238E27FC236}">
                <a16:creationId xmlns:a16="http://schemas.microsoft.com/office/drawing/2014/main" id="{2374C08F-82B9-CB43-AD30-DEAAD69976D6}"/>
              </a:ext>
            </a:extLst>
          </p:cNvPr>
          <p:cNvSpPr/>
          <p:nvPr/>
        </p:nvSpPr>
        <p:spPr>
          <a:xfrm>
            <a:off x="0" y="0"/>
            <a:ext cx="48000" cy="6858000"/>
          </a:xfrm>
          <a:prstGeom prst="rect">
            <a:avLst/>
          </a:prstGeom>
          <a:solidFill>
            <a:srgbClr val="EBB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ACD98508-5DD4-7F40-96C3-F9B497230000}"/>
              </a:ext>
            </a:extLst>
          </p:cNvPr>
          <p:cNvSpPr/>
          <p:nvPr/>
        </p:nvSpPr>
        <p:spPr>
          <a:xfrm>
            <a:off x="408000" y="0"/>
            <a:ext cx="52800" cy="6858000"/>
          </a:xfrm>
          <a:prstGeom prst="rect">
            <a:avLst/>
          </a:prstGeom>
          <a:solidFill>
            <a:srgbClr val="001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with medium confidence">
            <a:extLst>
              <a:ext uri="{FF2B5EF4-FFF2-40B4-BE49-F238E27FC236}">
                <a16:creationId xmlns:a16="http://schemas.microsoft.com/office/drawing/2014/main" id="{89B498FC-41F0-42B9-A867-18B23A8E9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234" y="5445203"/>
            <a:ext cx="3682766" cy="1281603"/>
          </a:xfrm>
          <a:prstGeom prst="rect">
            <a:avLst/>
          </a:prstGeom>
        </p:spPr>
      </p:pic>
      <p:pic>
        <p:nvPicPr>
          <p:cNvPr id="9" name="Picture 8" descr="Logo&#10;&#10;Description automatically generated">
            <a:extLst>
              <a:ext uri="{FF2B5EF4-FFF2-40B4-BE49-F238E27FC236}">
                <a16:creationId xmlns:a16="http://schemas.microsoft.com/office/drawing/2014/main" id="{54800C89-72E9-4C2D-969F-24BD4BB06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752" y="4688411"/>
            <a:ext cx="2094451" cy="2094451"/>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DA4BB961-A201-4410-96A8-D9446099B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203" y="5235129"/>
            <a:ext cx="2759978" cy="1547733"/>
          </a:xfrm>
          <a:prstGeom prst="rect">
            <a:avLst/>
          </a:prstGeom>
        </p:spPr>
      </p:pic>
    </p:spTree>
    <p:extLst>
      <p:ext uri="{BB962C8B-B14F-4D97-AF65-F5344CB8AC3E}">
        <p14:creationId xmlns:p14="http://schemas.microsoft.com/office/powerpoint/2010/main" val="1443938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2171</Words>
  <Application>Microsoft Office PowerPoint</Application>
  <PresentationFormat>Widescreen</PresentationFormat>
  <Paragraphs>193</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Hydrographs – GCSE resource pack</vt:lpstr>
      <vt:lpstr>Hydrographs in the River Culm catchment</vt:lpstr>
      <vt:lpstr>Teaching resources</vt:lpstr>
      <vt:lpstr> Activity: constructing a hydrograph for the River Culm </vt:lpstr>
      <vt:lpstr>River Culm flood hydrograph – Cullompton 2008</vt:lpstr>
      <vt:lpstr>Further activities</vt:lpstr>
      <vt:lpstr>Use of hydrographs and hydrometric data</vt:lpstr>
      <vt:lpstr>References</vt:lpstr>
      <vt:lpstr>Hydrographs – GCSE resource pack</vt:lpstr>
      <vt:lpstr>Drainage basin system and hydrographs</vt:lpstr>
      <vt:lpstr>Drainage basins and hydrographs: terminology</vt:lpstr>
      <vt:lpstr>Annual and flood hydrographs</vt:lpstr>
      <vt:lpstr>Annual and flood hydrographs</vt:lpstr>
      <vt:lpstr>Flood hydrographs: terminology</vt:lpstr>
      <vt:lpstr>The River Culm drainage basin</vt:lpstr>
      <vt:lpstr>Annual hydrograph  (river regime)</vt:lpstr>
      <vt:lpstr>Winter flooding of the River Culm</vt:lpstr>
      <vt:lpstr>The River Culm – a ‘flashy’ river?</vt:lpstr>
      <vt:lpstr>Why does the River Culm have a flashy hydrograph? </vt:lpstr>
      <vt:lpstr> Flooding - Stoke Canon and Hele (2012) </vt:lpstr>
      <vt:lpstr>Effects of urbanisation on the hydrograph </vt:lpstr>
      <vt:lpstr>Culm Garden Village - Cullompton</vt:lpstr>
      <vt:lpstr>Reducing flood peaks on the River Culm</vt:lpstr>
      <vt:lpstr>Climate change and the annual hydrograph </vt:lpstr>
      <vt:lpstr>Alternative simpler diagram for slide 13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McHugo</dc:creator>
  <cp:lastModifiedBy>Sarah Ward</cp:lastModifiedBy>
  <cp:revision>169</cp:revision>
  <dcterms:created xsi:type="dcterms:W3CDTF">2020-10-27T15:27:07Z</dcterms:created>
  <dcterms:modified xsi:type="dcterms:W3CDTF">2021-11-01T15:15:53Z</dcterms:modified>
</cp:coreProperties>
</file>