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317" r:id="rId3"/>
    <p:sldId id="318" r:id="rId4"/>
    <p:sldId id="298" r:id="rId5"/>
    <p:sldId id="315" r:id="rId6"/>
    <p:sldId id="316" r:id="rId7"/>
    <p:sldId id="320" r:id="rId8"/>
    <p:sldId id="321" r:id="rId9"/>
    <p:sldId id="309" r:id="rId10"/>
    <p:sldId id="345" r:id="rId11"/>
    <p:sldId id="329" r:id="rId12"/>
    <p:sldId id="339" r:id="rId13"/>
    <p:sldId id="346" r:id="rId14"/>
    <p:sldId id="347" r:id="rId15"/>
    <p:sldId id="348" r:id="rId16"/>
    <p:sldId id="349" r:id="rId17"/>
    <p:sldId id="350" r:id="rId18"/>
    <p:sldId id="351" r:id="rId19"/>
    <p:sldId id="359" r:id="rId20"/>
    <p:sldId id="352" r:id="rId21"/>
    <p:sldId id="353" r:id="rId22"/>
    <p:sldId id="354" r:id="rId23"/>
    <p:sldId id="355" r:id="rId24"/>
    <p:sldId id="356" r:id="rId25"/>
    <p:sldId id="357" r:id="rId26"/>
    <p:sldId id="35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achers' Notes" id="{E14AAB76-8DC4-4A35-9645-1586A9574D4D}">
          <p14:sldIdLst>
            <p14:sldId id="257"/>
            <p14:sldId id="317"/>
            <p14:sldId id="318"/>
            <p14:sldId id="298"/>
            <p14:sldId id="315"/>
            <p14:sldId id="316"/>
            <p14:sldId id="320"/>
          </p14:sldIdLst>
        </p14:section>
        <p14:section name="Student Slides" id="{0EAF53A2-3CA6-494E-9ACD-9FBF09FB6D06}">
          <p14:sldIdLst>
            <p14:sldId id="321"/>
            <p14:sldId id="309"/>
            <p14:sldId id="345"/>
            <p14:sldId id="329"/>
            <p14:sldId id="339"/>
            <p14:sldId id="346"/>
            <p14:sldId id="347"/>
            <p14:sldId id="348"/>
            <p14:sldId id="349"/>
            <p14:sldId id="350"/>
            <p14:sldId id="351"/>
            <p14:sldId id="359"/>
            <p14:sldId id="352"/>
            <p14:sldId id="353"/>
            <p14:sldId id="354"/>
            <p14:sldId id="355"/>
            <p14:sldId id="356"/>
            <p14:sldId id="357"/>
            <p14:sldId id="35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9886" autoAdjust="0"/>
  </p:normalViewPr>
  <p:slideViewPr>
    <p:cSldViewPr snapToGrid="0">
      <p:cViewPr varScale="1">
        <p:scale>
          <a:sx n="90" d="100"/>
          <a:sy n="90" d="100"/>
        </p:scale>
        <p:origin x="57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[LCM2015_CulmClip.xls]Sheet1!PivotTable1</c:name>
    <c:fmtId val="-1"/>
  </c:pivotSource>
  <c:chart>
    <c:autoTitleDeleted val="1"/>
    <c:pivotFmts>
      <c:pivotFmt>
        <c:idx val="0"/>
        <c:spPr>
          <a:solidFill>
            <a:schemeClr val="accent1"/>
          </a:solidFill>
          <a:ln w="19050">
            <a:solidFill>
              <a:schemeClr val="lt1"/>
            </a:solidFill>
          </a:ln>
          <a:effectLst/>
        </c:spPr>
        <c:marker>
          <c:symbol val="none"/>
        </c:marker>
        <c:dLbl>
          <c:idx val="0"/>
          <c:delete val="1"/>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delete val="1"/>
          <c:extLst>
            <c:ext xmlns:c15="http://schemas.microsoft.com/office/drawing/2012/chart" uri="{CE6537A1-D6FC-4f65-9D91-7224C49458BB}"/>
          </c:extLst>
        </c:dLbl>
      </c:pivotFmt>
      <c:pivotFmt>
        <c:idx val="2"/>
        <c:spPr>
          <a:solidFill>
            <a:schemeClr val="accent1"/>
          </a:solidFill>
          <a:ln w="19050">
            <a:solidFill>
              <a:schemeClr val="lt1"/>
            </a:solidFill>
          </a:ln>
          <a:effectLst/>
        </c:spPr>
        <c:marker>
          <c:symbol val="none"/>
        </c:marker>
        <c:dLbl>
          <c:idx val="0"/>
          <c:delete val="1"/>
          <c:extLst>
            <c:ext xmlns:c15="http://schemas.microsoft.com/office/drawing/2012/chart" uri="{CE6537A1-D6FC-4f65-9D91-7224C49458BB}"/>
          </c:extLst>
        </c:dLbl>
      </c:pivotFmt>
      <c:pivotFmt>
        <c:idx val="3"/>
        <c:spPr>
          <a:solidFill>
            <a:schemeClr val="accent1"/>
          </a:solidFill>
          <a:ln w="19050">
            <a:solidFill>
              <a:schemeClr val="lt1"/>
            </a:solidFill>
          </a:ln>
          <a:effectLst/>
        </c:spPr>
        <c:marker>
          <c:symbol val="none"/>
        </c:marker>
        <c:dLbl>
          <c:idx val="0"/>
          <c:delete val="1"/>
          <c:extLst>
            <c:ext xmlns:c15="http://schemas.microsoft.com/office/drawing/2012/chart" uri="{CE6537A1-D6FC-4f65-9D91-7224C49458BB}"/>
          </c:extLst>
        </c:dLbl>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marker>
          <c:symbol val="none"/>
        </c:marker>
        <c:dLbl>
          <c:idx val="0"/>
          <c:delete val="1"/>
          <c:extLst>
            <c:ext xmlns:c15="http://schemas.microsoft.com/office/drawing/2012/chart" uri="{CE6537A1-D6FC-4f65-9D91-7224C49458BB}"/>
          </c:extLst>
        </c:dLbl>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s>
    <c:plotArea>
      <c:layout/>
      <c:pieChart>
        <c:varyColors val="1"/>
        <c:ser>
          <c:idx val="0"/>
          <c:order val="0"/>
          <c:tx>
            <c:strRef>
              <c:f>Sheet1!$B$3:$B$4</c:f>
              <c:strCache>
                <c:ptCount val="1"/>
                <c:pt idx="0">
                  <c:v>Total</c:v>
                </c:pt>
              </c:strCache>
            </c:strRef>
          </c:tx>
          <c:spPr>
            <a:ln w="9525"/>
          </c:spPr>
          <c:dPt>
            <c:idx val="0"/>
            <c:bubble3D val="0"/>
            <c:spPr>
              <a:solidFill>
                <a:srgbClr val="D7B19E"/>
              </a:solidFill>
              <a:ln w="9525">
                <a:solidFill>
                  <a:schemeClr val="lt1"/>
                </a:solidFill>
              </a:ln>
              <a:effectLst/>
            </c:spPr>
            <c:extLst>
              <c:ext xmlns:c16="http://schemas.microsoft.com/office/drawing/2014/chart" uri="{C3380CC4-5D6E-409C-BE32-E72D297353CC}">
                <c16:uniqueId val="{00000001-5036-43F5-A25B-9B512459F6F2}"/>
              </c:ext>
            </c:extLst>
          </c:dPt>
          <c:dPt>
            <c:idx val="1"/>
            <c:bubble3D val="0"/>
            <c:spPr>
              <a:solidFill>
                <a:srgbClr val="A5F57A"/>
              </a:solidFill>
              <a:ln w="9525">
                <a:solidFill>
                  <a:schemeClr val="lt1"/>
                </a:solidFill>
              </a:ln>
              <a:effectLst/>
            </c:spPr>
            <c:extLst>
              <c:ext xmlns:c16="http://schemas.microsoft.com/office/drawing/2014/chart" uri="{C3380CC4-5D6E-409C-BE32-E72D297353CC}">
                <c16:uniqueId val="{00000003-5036-43F5-A25B-9B512459F6F2}"/>
              </c:ext>
            </c:extLst>
          </c:dPt>
          <c:dPt>
            <c:idx val="2"/>
            <c:bubble3D val="0"/>
            <c:spPr>
              <a:solidFill>
                <a:srgbClr val="267300"/>
              </a:solidFill>
              <a:ln w="9525">
                <a:solidFill>
                  <a:schemeClr val="lt1"/>
                </a:solidFill>
              </a:ln>
              <a:effectLst/>
            </c:spPr>
            <c:extLst>
              <c:ext xmlns:c16="http://schemas.microsoft.com/office/drawing/2014/chart" uri="{C3380CC4-5D6E-409C-BE32-E72D297353CC}">
                <c16:uniqueId val="{00000005-5036-43F5-A25B-9B512459F6F2}"/>
              </c:ext>
            </c:extLst>
          </c:dPt>
          <c:dPt>
            <c:idx val="3"/>
            <c:bubble3D val="0"/>
            <c:spPr>
              <a:solidFill>
                <a:srgbClr val="73B2FF"/>
              </a:solidFill>
              <a:ln w="9525">
                <a:solidFill>
                  <a:schemeClr val="lt1"/>
                </a:solidFill>
              </a:ln>
              <a:effectLst/>
            </c:spPr>
            <c:extLst>
              <c:ext xmlns:c16="http://schemas.microsoft.com/office/drawing/2014/chart" uri="{C3380CC4-5D6E-409C-BE32-E72D297353CC}">
                <c16:uniqueId val="{00000007-5036-43F5-A25B-9B512459F6F2}"/>
              </c:ext>
            </c:extLst>
          </c:dPt>
          <c:dPt>
            <c:idx val="4"/>
            <c:bubble3D val="0"/>
            <c:spPr>
              <a:solidFill>
                <a:srgbClr val="AA66CD"/>
              </a:solidFill>
              <a:ln w="9525">
                <a:solidFill>
                  <a:schemeClr val="lt1"/>
                </a:solidFill>
              </a:ln>
              <a:effectLst/>
            </c:spPr>
            <c:extLst>
              <c:ext xmlns:c16="http://schemas.microsoft.com/office/drawing/2014/chart" uri="{C3380CC4-5D6E-409C-BE32-E72D297353CC}">
                <c16:uniqueId val="{00000009-5036-43F5-A25B-9B512459F6F2}"/>
              </c:ext>
            </c:extLst>
          </c:dPt>
          <c:dPt>
            <c:idx val="5"/>
            <c:bubble3D val="0"/>
            <c:spPr>
              <a:solidFill>
                <a:srgbClr val="E9FFBE"/>
              </a:solidFill>
              <a:ln w="9525">
                <a:solidFill>
                  <a:schemeClr val="lt1"/>
                </a:solidFill>
              </a:ln>
              <a:effectLst/>
            </c:spPr>
            <c:extLst>
              <c:ext xmlns:c16="http://schemas.microsoft.com/office/drawing/2014/chart" uri="{C3380CC4-5D6E-409C-BE32-E72D297353CC}">
                <c16:uniqueId val="{0000000B-5036-43F5-A25B-9B512459F6F2}"/>
              </c:ext>
            </c:extLst>
          </c:dPt>
          <c:dPt>
            <c:idx val="6"/>
            <c:bubble3D val="0"/>
            <c:spPr>
              <a:solidFill>
                <a:srgbClr val="343434"/>
              </a:solidFill>
              <a:ln w="9525">
                <a:solidFill>
                  <a:schemeClr val="lt1"/>
                </a:solidFill>
              </a:ln>
              <a:effectLst/>
            </c:spPr>
            <c:extLst>
              <c:ext xmlns:c16="http://schemas.microsoft.com/office/drawing/2014/chart" uri="{C3380CC4-5D6E-409C-BE32-E72D297353CC}">
                <c16:uniqueId val="{0000000D-5036-43F5-A25B-9B512459F6F2}"/>
              </c:ext>
            </c:extLst>
          </c:dPt>
          <c:dPt>
            <c:idx val="7"/>
            <c:bubble3D val="0"/>
            <c:spPr>
              <a:solidFill>
                <a:srgbClr val="FFFF73"/>
              </a:solidFill>
              <a:ln w="9525">
                <a:solidFill>
                  <a:schemeClr val="lt1"/>
                </a:solidFill>
              </a:ln>
              <a:effectLst/>
            </c:spPr>
            <c:extLst>
              <c:ext xmlns:c16="http://schemas.microsoft.com/office/drawing/2014/chart" uri="{C3380CC4-5D6E-409C-BE32-E72D297353CC}">
                <c16:uniqueId val="{0000000F-5036-43F5-A25B-9B512459F6F2}"/>
              </c:ext>
            </c:extLst>
          </c:dPt>
          <c:dPt>
            <c:idx val="8"/>
            <c:bubble3D val="0"/>
            <c:spPr>
              <a:solidFill>
                <a:srgbClr val="CCCCCC"/>
              </a:solidFill>
              <a:ln w="9525">
                <a:solidFill>
                  <a:schemeClr val="lt1"/>
                </a:solidFill>
              </a:ln>
              <a:effectLst/>
            </c:spPr>
            <c:extLst>
              <c:ext xmlns:c16="http://schemas.microsoft.com/office/drawing/2014/chart" uri="{C3380CC4-5D6E-409C-BE32-E72D297353CC}">
                <c16:uniqueId val="{00000011-5036-43F5-A25B-9B512459F6F2}"/>
              </c:ext>
            </c:extLst>
          </c:dPt>
          <c:dPt>
            <c:idx val="9"/>
            <c:bubble3D val="0"/>
            <c:spPr>
              <a:solidFill>
                <a:srgbClr val="838182"/>
              </a:solidFill>
              <a:ln w="9525">
                <a:solidFill>
                  <a:schemeClr val="lt1"/>
                </a:solidFill>
              </a:ln>
              <a:effectLst/>
            </c:spPr>
            <c:extLst>
              <c:ext xmlns:c16="http://schemas.microsoft.com/office/drawing/2014/chart" uri="{C3380CC4-5D6E-409C-BE32-E72D297353CC}">
                <c16:uniqueId val="{00000013-5036-43F5-A25B-9B512459F6F2}"/>
              </c:ext>
            </c:extLst>
          </c:dPt>
          <c:dLbls>
            <c:dLbl>
              <c:idx val="3"/>
              <c:delete val="1"/>
              <c:extLst>
                <c:ext xmlns:c15="http://schemas.microsoft.com/office/drawing/2012/chart" uri="{CE6537A1-D6FC-4f65-9D91-7224C49458BB}"/>
                <c:ext xmlns:c16="http://schemas.microsoft.com/office/drawing/2014/chart" uri="{C3380CC4-5D6E-409C-BE32-E72D297353CC}">
                  <c16:uniqueId val="{00000007-5036-43F5-A25B-9B512459F6F2}"/>
                </c:ext>
              </c:extLst>
            </c:dLbl>
            <c:dLbl>
              <c:idx val="4"/>
              <c:delete val="1"/>
              <c:extLst>
                <c:ext xmlns:c15="http://schemas.microsoft.com/office/drawing/2012/chart" uri="{CE6537A1-D6FC-4f65-9D91-7224C49458BB}"/>
                <c:ext xmlns:c16="http://schemas.microsoft.com/office/drawing/2014/chart" uri="{C3380CC4-5D6E-409C-BE32-E72D297353CC}">
                  <c16:uniqueId val="{00000009-5036-43F5-A25B-9B512459F6F2}"/>
                </c:ext>
              </c:extLst>
            </c:dLbl>
            <c:dLbl>
              <c:idx val="6"/>
              <c:delete val="1"/>
              <c:extLst>
                <c:ext xmlns:c15="http://schemas.microsoft.com/office/drawing/2012/chart" uri="{CE6537A1-D6FC-4f65-9D91-7224C49458BB}"/>
                <c:ext xmlns:c16="http://schemas.microsoft.com/office/drawing/2014/chart" uri="{C3380CC4-5D6E-409C-BE32-E72D297353CC}">
                  <c16:uniqueId val="{0000000D-5036-43F5-A25B-9B512459F6F2}"/>
                </c:ext>
              </c:extLst>
            </c:dLbl>
            <c:dLbl>
              <c:idx val="7"/>
              <c:delete val="1"/>
              <c:extLst>
                <c:ext xmlns:c15="http://schemas.microsoft.com/office/drawing/2012/chart" uri="{CE6537A1-D6FC-4f65-9D91-7224C49458BB}"/>
                <c:ext xmlns:c16="http://schemas.microsoft.com/office/drawing/2014/chart" uri="{C3380CC4-5D6E-409C-BE32-E72D297353CC}">
                  <c16:uniqueId val="{0000000F-5036-43F5-A25B-9B512459F6F2}"/>
                </c:ext>
              </c:extLst>
            </c:dLbl>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Sheet1!$A$5:$A$15</c:f>
              <c:strCache>
                <c:ptCount val="10"/>
                <c:pt idx="0">
                  <c:v>Arable</c:v>
                </c:pt>
                <c:pt idx="1">
                  <c:v>Broadleaved Woodland</c:v>
                </c:pt>
                <c:pt idx="2">
                  <c:v>Coniferous Woodland</c:v>
                </c:pt>
                <c:pt idx="3">
                  <c:v>Freshwater</c:v>
                </c:pt>
                <c:pt idx="4">
                  <c:v>Heather</c:v>
                </c:pt>
                <c:pt idx="5">
                  <c:v>Improved Grassland</c:v>
                </c:pt>
                <c:pt idx="6">
                  <c:v>Inland Rock</c:v>
                </c:pt>
                <c:pt idx="7">
                  <c:v>Neutral Grassland</c:v>
                </c:pt>
                <c:pt idx="8">
                  <c:v>Suburban</c:v>
                </c:pt>
                <c:pt idx="9">
                  <c:v>Urban</c:v>
                </c:pt>
              </c:strCache>
            </c:strRef>
          </c:cat>
          <c:val>
            <c:numRef>
              <c:f>Sheet1!$B$5:$B$15</c:f>
              <c:numCache>
                <c:formatCode>General</c:formatCode>
                <c:ptCount val="10"/>
                <c:pt idx="0">
                  <c:v>67281493.885557979</c:v>
                </c:pt>
                <c:pt idx="1">
                  <c:v>19781220.179608971</c:v>
                </c:pt>
                <c:pt idx="2">
                  <c:v>4075301.0216414495</c:v>
                </c:pt>
                <c:pt idx="3">
                  <c:v>207547.189823427</c:v>
                </c:pt>
                <c:pt idx="4">
                  <c:v>233654.77316228999</c:v>
                </c:pt>
                <c:pt idx="5">
                  <c:v>171697804.97280648</c:v>
                </c:pt>
                <c:pt idx="6">
                  <c:v>744878.66153796203</c:v>
                </c:pt>
                <c:pt idx="7">
                  <c:v>385412.83589565102</c:v>
                </c:pt>
                <c:pt idx="8">
                  <c:v>9293486.7796239164</c:v>
                </c:pt>
                <c:pt idx="9">
                  <c:v>2151894.2725188928</c:v>
                </c:pt>
              </c:numCache>
            </c:numRef>
          </c:val>
          <c:extLst>
            <c:ext xmlns:c16="http://schemas.microsoft.com/office/drawing/2014/chart" uri="{C3380CC4-5D6E-409C-BE32-E72D297353CC}">
              <c16:uniqueId val="{00000014-5036-43F5-A25B-9B512459F6F2}"/>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700"/>
      </a:pPr>
      <a:endParaRPr lang="en-US"/>
    </a:p>
  </c:txPr>
  <c:externalData r:id="rId1">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E5A2D2-53FC-42C9-8D9F-13AC240A31FF}" type="datetimeFigureOut">
              <a:rPr lang="en-GB" smtClean="0"/>
              <a:t>01/11/2021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2786A5-DD93-4E4A-B661-CBCE6F31F7DF}" type="slidenum">
              <a:rPr lang="en-GB" smtClean="0"/>
              <a:t>‹#›</a:t>
            </a:fld>
            <a:endParaRPr lang="en-GB"/>
          </a:p>
        </p:txBody>
      </p:sp>
    </p:spTree>
    <p:extLst>
      <p:ext uri="{BB962C8B-B14F-4D97-AF65-F5344CB8AC3E}">
        <p14:creationId xmlns:p14="http://schemas.microsoft.com/office/powerpoint/2010/main" val="2272212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8AA4316-9B64-4D70-AE3C-7EBBA58B8ACC}" type="slidenum">
              <a:rPr lang="en-GB" smtClean="0"/>
              <a:t>19</a:t>
            </a:fld>
            <a:endParaRPr lang="en-GB"/>
          </a:p>
        </p:txBody>
      </p:sp>
    </p:spTree>
    <p:extLst>
      <p:ext uri="{BB962C8B-B14F-4D97-AF65-F5344CB8AC3E}">
        <p14:creationId xmlns:p14="http://schemas.microsoft.com/office/powerpoint/2010/main" val="764595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E56F-0BA7-4F27-BC64-2990022127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40A97F4-F002-4BB8-8035-D3D127A70D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AACAF5A-1FF1-4EA5-9DAB-654DB10F86B8}"/>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6C522578-CD24-46E5-87EE-BE77D8FB101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38ABCD2-2855-4EF7-860D-D075D60FAC85}"/>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399345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960F-AE0D-46E6-AD7E-99030C42789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9601A21-B8A7-4833-BCF8-EC03B2BF28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0BA1A2-79C8-4860-833F-2770042BD3EC}"/>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733519BA-5FE9-44BF-9C62-BDB7FBF0E64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1A77E7E-3F1E-4AAA-AA5A-32336A37C21A}"/>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800564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954C3C-8DC0-4A3C-973E-E35F7E56EE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E2A339-EDAF-4490-89F2-37BA96B33F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C9AA60-967C-446D-B075-AC94E7A06B71}"/>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98C604D8-3D96-4810-AF78-E3B5F85B64C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8AD8CCB-0C01-45AD-97D4-89A50DEC6384}"/>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887671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B55D5-D3D3-4FD8-85B2-F3A03FE6A9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08C50C-5832-4A5F-8A78-4D26CB147E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5854FE-07FB-441D-A928-C620D1BDDF41}"/>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BB8FB0CE-6817-4C26-880D-02E81276C1D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043A43A-AFF4-4FA4-A414-B9119CF1AA76}"/>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4044492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BF62F-79EF-42D9-A2CB-362F9A78F6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DC3F1A7-8B6B-44F4-B43A-CC289E4017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9181A-21D7-4F6C-89CF-F2B14DFB4AC8}"/>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EDDD9E7E-D0F2-41D0-AB5B-722796E2E7A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352BC37-57A6-4ADD-A7BB-EFBCEAE1FDB2}"/>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110818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B6C70-E804-42AC-9D33-F017DF085B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4816EA-C4F5-4630-BC39-7BE3D7D283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E2D8208-4AB5-4A2A-AB5F-C7BD0E8EB7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648F913-8C2C-4033-91EE-F6EE9169B76E}"/>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6" name="Footer Placeholder 5">
            <a:extLst>
              <a:ext uri="{FF2B5EF4-FFF2-40B4-BE49-F238E27FC236}">
                <a16:creationId xmlns:a16="http://schemas.microsoft.com/office/drawing/2014/main" id="{AEDD99DF-14C9-4520-A560-268E01392CE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0513508-065A-4BE7-A0E0-1C37C10CEBF7}"/>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845889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9EC3A-AFFD-4D6A-BED0-8446CA9BD67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B7C549-BB83-4E66-B4D9-9C2584D313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878692-D982-4585-BE8B-8739029D8B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13DD736-5E35-4E0E-AB4A-16F1A4F177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18310E-9CDA-4B17-8CFC-BA5DD8A47F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538845-9387-4E6A-AEB2-80B87FB5EF01}"/>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8" name="Footer Placeholder 7">
            <a:extLst>
              <a:ext uri="{FF2B5EF4-FFF2-40B4-BE49-F238E27FC236}">
                <a16:creationId xmlns:a16="http://schemas.microsoft.com/office/drawing/2014/main" id="{54B902DB-C60C-42D4-873D-ECA576CE6708}"/>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26FF6245-7BA4-43D3-B6FE-78F9CABC823F}"/>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394675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239E-BDEB-4382-B644-2A4A25D6E82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50F3F5A-1227-45E3-9128-9A8745BFCC74}"/>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4" name="Footer Placeholder 3">
            <a:extLst>
              <a:ext uri="{FF2B5EF4-FFF2-40B4-BE49-F238E27FC236}">
                <a16:creationId xmlns:a16="http://schemas.microsoft.com/office/drawing/2014/main" id="{A84769C1-5063-4A4A-807F-A5BE0A67A03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A3300A8-0059-4E44-A810-DE162E226EA5}"/>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728913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615BBC-238E-4085-8EA6-F6F110429E68}"/>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3" name="Footer Placeholder 2">
            <a:extLst>
              <a:ext uri="{FF2B5EF4-FFF2-40B4-BE49-F238E27FC236}">
                <a16:creationId xmlns:a16="http://schemas.microsoft.com/office/drawing/2014/main" id="{AD745437-066F-4D3B-8324-5E3645845F46}"/>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06C9E99B-91DB-4C51-A41B-F59D0F307599}"/>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067874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1A2FE-2799-469C-9CBE-4E49AF0051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79812F7-95FD-4476-BA96-712342CB94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6CCBCEA-D844-4439-8EDA-F7828CAA6C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331CC-DE69-4DC0-BE3C-05F1069A93A1}"/>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6" name="Footer Placeholder 5">
            <a:extLst>
              <a:ext uri="{FF2B5EF4-FFF2-40B4-BE49-F238E27FC236}">
                <a16:creationId xmlns:a16="http://schemas.microsoft.com/office/drawing/2014/main" id="{CFA65DBC-E24D-438B-89C9-1C8EF9C0B15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DAF4317-876B-4490-A920-9FB115929F38}"/>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010827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6A9A5-0AF8-4FA8-AAB1-F16EF8BBC9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E4843CB-9971-41A8-92A5-B9F229B575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F854F6F7-05BD-4667-AF22-B46CAA781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BF0272-953A-4135-B3AC-A30D36CB6683}"/>
              </a:ext>
            </a:extLst>
          </p:cNvPr>
          <p:cNvSpPr>
            <a:spLocks noGrp="1"/>
          </p:cNvSpPr>
          <p:nvPr>
            <p:ph type="dt" sz="half" idx="10"/>
          </p:nvPr>
        </p:nvSpPr>
        <p:spPr/>
        <p:txBody>
          <a:bodyPr/>
          <a:lstStyle/>
          <a:p>
            <a:fld id="{7C70A229-081E-478B-AE5B-D96EFD51C597}" type="datetimeFigureOut">
              <a:rPr lang="en-GB" smtClean="0"/>
              <a:t>01/11/2021</a:t>
            </a:fld>
            <a:endParaRPr lang="en-GB" dirty="0"/>
          </a:p>
        </p:txBody>
      </p:sp>
      <p:sp>
        <p:nvSpPr>
          <p:cNvPr id="6" name="Footer Placeholder 5">
            <a:extLst>
              <a:ext uri="{FF2B5EF4-FFF2-40B4-BE49-F238E27FC236}">
                <a16:creationId xmlns:a16="http://schemas.microsoft.com/office/drawing/2014/main" id="{872A9651-FB3D-4047-A2CC-A7CEF3398D1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3203CF1-8814-41F2-884C-DF32F4B860E7}"/>
              </a:ext>
            </a:extLst>
          </p:cNvPr>
          <p:cNvSpPr>
            <a:spLocks noGrp="1"/>
          </p:cNvSpPr>
          <p:nvPr>
            <p:ph type="sldNum" sz="quarter" idx="12"/>
          </p:nvPr>
        </p:nvSpPr>
        <p:spPr/>
        <p:txBody>
          <a:bodyPr/>
          <a:lstStyle/>
          <a:p>
            <a:fld id="{5EFAE9DD-63E3-444A-9E9D-97A73477D031}" type="slidenum">
              <a:rPr lang="en-GB" smtClean="0"/>
              <a:t>‹#›</a:t>
            </a:fld>
            <a:endParaRPr lang="en-GB" dirty="0"/>
          </a:p>
        </p:txBody>
      </p:sp>
    </p:spTree>
    <p:extLst>
      <p:ext uri="{BB962C8B-B14F-4D97-AF65-F5344CB8AC3E}">
        <p14:creationId xmlns:p14="http://schemas.microsoft.com/office/powerpoint/2010/main" val="2500919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0CE2FF-04E1-468B-A69D-8E5B3E7557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CE4A08C-6A5D-4BE3-AADC-BA3331E77F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DAE575-DFEC-4D64-AE1D-5D42EC32B0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70A229-081E-478B-AE5B-D96EFD51C597}" type="datetimeFigureOut">
              <a:rPr lang="en-GB" smtClean="0"/>
              <a:t>01/11/2021</a:t>
            </a:fld>
            <a:endParaRPr lang="en-GB" dirty="0"/>
          </a:p>
        </p:txBody>
      </p:sp>
      <p:sp>
        <p:nvSpPr>
          <p:cNvPr id="5" name="Footer Placeholder 4">
            <a:extLst>
              <a:ext uri="{FF2B5EF4-FFF2-40B4-BE49-F238E27FC236}">
                <a16:creationId xmlns:a16="http://schemas.microsoft.com/office/drawing/2014/main" id="{06598A4C-0972-4D4B-B087-7CE520B8B2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86B975E9-9A62-4B63-9734-5F33C319CC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FAE9DD-63E3-444A-9E9D-97A73477D031}" type="slidenum">
              <a:rPr lang="en-GB" smtClean="0"/>
              <a:t>‹#›</a:t>
            </a:fld>
            <a:endParaRPr lang="en-GB" dirty="0"/>
          </a:p>
        </p:txBody>
      </p:sp>
    </p:spTree>
    <p:extLst>
      <p:ext uri="{BB962C8B-B14F-4D97-AF65-F5344CB8AC3E}">
        <p14:creationId xmlns:p14="http://schemas.microsoft.com/office/powerpoint/2010/main" val="2815474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rt.org.uk/wp-content/uploads/2019/07/culm-flood-feb-2016-3.jpg"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celticwater.co.uk/blog/tag/Water+attenuation" TargetMode="External"/><Relationship Id="rId2" Type="http://schemas.openxmlformats.org/officeDocument/2006/relationships/hyperlink" Target="https://connectingtheculm.com/climate-change-and-the-river-culm/" TargetMode="Externa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agagroup.co.uk/lake-river-pond-erosion-control-materials-fisheries/"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connectingtheculm.com/discover-the-culm/"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connectingtheculm.com/discover-the-culm/"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onnectingtheculm.com/the-culm-a-50-year-vision-ellerhayes-to-columbjohn/" TargetMode="Externa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johnfhuntregeneration.co.uk/silverton-mill/"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devonlive.com/news/devon-news/culm-valley-garden-village-300k-2555847"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hidrologiasostenible.com/sustainable-urban-drainage-systems-suds/"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connectingtheculm.com/discover-the-culm/"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connectingtheculm.com/discover-the-culm/" TargetMode="External"/><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nerc.ukri.org/planetearth/stories/1751/" TargetMode="External"/><Relationship Id="rId3" Type="http://schemas.openxmlformats.org/officeDocument/2006/relationships/hyperlink" Target="https://connectingtheculm.com/discover-the-culm/" TargetMode="External"/><Relationship Id="rId7" Type="http://schemas.openxmlformats.org/officeDocument/2006/relationships/hyperlink" Target="http://www.hidrologiasostenible.com/sustainable-urban-drainage-systems-suds/" TargetMode="External"/><Relationship Id="rId2" Type="http://schemas.openxmlformats.org/officeDocument/2006/relationships/hyperlink" Target="https://www.youtube.com/watch?v=hhN-gSE8lus" TargetMode="External"/><Relationship Id="rId1" Type="http://schemas.openxmlformats.org/officeDocument/2006/relationships/slideLayout" Target="../slideLayouts/slideLayout2.xml"/><Relationship Id="rId6" Type="http://schemas.openxmlformats.org/officeDocument/2006/relationships/hyperlink" Target="https://www.susdrain.org/delivering-suds/using-suds/background/sustainable-drainage.html" TargetMode="External"/><Relationship Id="rId5" Type="http://schemas.openxmlformats.org/officeDocument/2006/relationships/hyperlink" Target="https://www.johnfhuntregeneration.co.uk/silverton-mill/" TargetMode="External"/><Relationship Id="rId4" Type="http://schemas.openxmlformats.org/officeDocument/2006/relationships/hyperlink" Target="https://insideecology.com/2017/12/05/silverton-mil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4483-BD31-FA48-A391-AD4284D2B8B4}"/>
              </a:ext>
            </a:extLst>
          </p:cNvPr>
          <p:cNvSpPr>
            <a:spLocks noGrp="1"/>
          </p:cNvSpPr>
          <p:nvPr>
            <p:ph type="ctrTitle"/>
          </p:nvPr>
        </p:nvSpPr>
        <p:spPr>
          <a:xfrm>
            <a:off x="1811079" y="0"/>
            <a:ext cx="9144000" cy="2387600"/>
          </a:xfrm>
        </p:spPr>
        <p:txBody>
          <a:bodyPr/>
          <a:lstStyle/>
          <a:p>
            <a:r>
              <a:rPr lang="en-US"/>
              <a:t>Flood Management </a:t>
            </a:r>
            <a:r>
              <a:rPr lang="en-US" dirty="0"/>
              <a:t>– GCSE resource pack</a:t>
            </a:r>
          </a:p>
        </p:txBody>
      </p:sp>
      <p:sp>
        <p:nvSpPr>
          <p:cNvPr id="3" name="Subtitle 2">
            <a:extLst>
              <a:ext uri="{FF2B5EF4-FFF2-40B4-BE49-F238E27FC236}">
                <a16:creationId xmlns:a16="http://schemas.microsoft.com/office/drawing/2014/main" id="{6C415EF7-A145-4743-8A1C-D4C46D4A95C6}"/>
              </a:ext>
            </a:extLst>
          </p:cNvPr>
          <p:cNvSpPr>
            <a:spLocks noGrp="1"/>
          </p:cNvSpPr>
          <p:nvPr>
            <p:ph type="subTitle" idx="1"/>
          </p:nvPr>
        </p:nvSpPr>
        <p:spPr>
          <a:xfrm>
            <a:off x="1811079" y="2479675"/>
            <a:ext cx="9144000" cy="1655762"/>
          </a:xfrm>
        </p:spPr>
        <p:txBody>
          <a:bodyPr>
            <a:normAutofit/>
          </a:bodyPr>
          <a:lstStyle/>
          <a:p>
            <a:r>
              <a:rPr lang="en-US" sz="4000" dirty="0"/>
              <a:t>River Culm catchment</a:t>
            </a:r>
          </a:p>
          <a:p>
            <a:r>
              <a:rPr lang="en-US" sz="4000" b="1" dirty="0"/>
              <a:t>Teachers’ Notes</a:t>
            </a:r>
          </a:p>
        </p:txBody>
      </p:sp>
      <p:sp>
        <p:nvSpPr>
          <p:cNvPr id="4" name="Rectangle 3">
            <a:extLst>
              <a:ext uri="{FF2B5EF4-FFF2-40B4-BE49-F238E27FC236}">
                <a16:creationId xmlns:a16="http://schemas.microsoft.com/office/drawing/2014/main" id="{7D1D2A19-1D06-0F43-8FB8-BB2CAE65A81F}"/>
              </a:ext>
            </a:extLst>
          </p:cNvPr>
          <p:cNvSpPr/>
          <p:nvPr/>
        </p:nvSpPr>
        <p:spPr>
          <a:xfrm>
            <a:off x="48000" y="0"/>
            <a:ext cx="360000" cy="6858000"/>
          </a:xfrm>
          <a:prstGeom prst="rect">
            <a:avLst/>
          </a:prstGeom>
          <a:solidFill>
            <a:srgbClr val="72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Rectangle 10">
            <a:extLst>
              <a:ext uri="{FF2B5EF4-FFF2-40B4-BE49-F238E27FC236}">
                <a16:creationId xmlns:a16="http://schemas.microsoft.com/office/drawing/2014/main" id="{2374C08F-82B9-CB43-AD30-DEAAD69976D6}"/>
              </a:ext>
            </a:extLst>
          </p:cNvPr>
          <p:cNvSpPr/>
          <p:nvPr/>
        </p:nvSpPr>
        <p:spPr>
          <a:xfrm>
            <a:off x="0" y="0"/>
            <a:ext cx="48000" cy="6858000"/>
          </a:xfrm>
          <a:prstGeom prst="rect">
            <a:avLst/>
          </a:prstGeom>
          <a:solidFill>
            <a:srgbClr val="EBB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Rectangle 6">
            <a:extLst>
              <a:ext uri="{FF2B5EF4-FFF2-40B4-BE49-F238E27FC236}">
                <a16:creationId xmlns:a16="http://schemas.microsoft.com/office/drawing/2014/main" id="{ACD98508-5DD4-7F40-96C3-F9B497230000}"/>
              </a:ext>
            </a:extLst>
          </p:cNvPr>
          <p:cNvSpPr/>
          <p:nvPr/>
        </p:nvSpPr>
        <p:spPr>
          <a:xfrm>
            <a:off x="408000" y="0"/>
            <a:ext cx="52800" cy="6858000"/>
          </a:xfrm>
          <a:prstGeom prst="rect">
            <a:avLst/>
          </a:prstGeom>
          <a:solidFill>
            <a:srgbClr val="001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with medium confidence">
            <a:extLst>
              <a:ext uri="{FF2B5EF4-FFF2-40B4-BE49-F238E27FC236}">
                <a16:creationId xmlns:a16="http://schemas.microsoft.com/office/drawing/2014/main" id="{81B266A5-B37B-4768-A170-27EC3D671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1234" y="5360852"/>
            <a:ext cx="3682766" cy="1281603"/>
          </a:xfrm>
          <a:prstGeom prst="rect">
            <a:avLst/>
          </a:prstGeom>
        </p:spPr>
      </p:pic>
      <p:pic>
        <p:nvPicPr>
          <p:cNvPr id="9" name="Picture 8" descr="Logo&#10;&#10;Description automatically generated">
            <a:extLst>
              <a:ext uri="{FF2B5EF4-FFF2-40B4-BE49-F238E27FC236}">
                <a16:creationId xmlns:a16="http://schemas.microsoft.com/office/drawing/2014/main" id="{E71E2BB3-7DCE-41C6-A8BB-84DB117D6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774" y="4604060"/>
            <a:ext cx="2094451" cy="2094451"/>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5FCB36AC-0AA3-4CD0-A8BA-5FCB579B5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203" y="5150778"/>
            <a:ext cx="2759978" cy="1547733"/>
          </a:xfrm>
          <a:prstGeom prst="rect">
            <a:avLst/>
          </a:prstGeom>
        </p:spPr>
      </p:pic>
    </p:spTree>
    <p:extLst>
      <p:ext uri="{BB962C8B-B14F-4D97-AF65-F5344CB8AC3E}">
        <p14:creationId xmlns:p14="http://schemas.microsoft.com/office/powerpoint/2010/main" val="3788798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solidFill>
                  <a:prstClr val="black"/>
                </a:solidFill>
              </a:rPr>
              <a:t>River Culm catchment: land use</a:t>
            </a:r>
            <a:endParaRPr lang="en-GB" dirty="0"/>
          </a:p>
        </p:txBody>
      </p:sp>
      <p:sp>
        <p:nvSpPr>
          <p:cNvPr id="4" name="Content Placeholder 3"/>
          <p:cNvSpPr>
            <a:spLocks noGrp="1"/>
          </p:cNvSpPr>
          <p:nvPr>
            <p:ph sz="half" idx="2"/>
          </p:nvPr>
        </p:nvSpPr>
        <p:spPr>
          <a:xfrm>
            <a:off x="6188529" y="1572532"/>
            <a:ext cx="5181600" cy="4351338"/>
          </a:xfrm>
        </p:spPr>
        <p:txBody>
          <a:bodyPr>
            <a:normAutofit/>
          </a:bodyPr>
          <a:lstStyle/>
          <a:p>
            <a:r>
              <a:rPr lang="en-GB" sz="2400" dirty="0"/>
              <a:t>The majority of the Culm catchment is agricultural (87%) comprising improved grassland (62%) and arable (25%).</a:t>
            </a:r>
          </a:p>
          <a:p>
            <a:r>
              <a:rPr lang="en-GB" sz="2400" dirty="0"/>
              <a:t>Intensive agriculture can lead to soil compaction increasing the flood risk.</a:t>
            </a:r>
          </a:p>
          <a:p>
            <a:r>
              <a:rPr lang="en-GB" sz="2400" dirty="0"/>
              <a:t>Woodland covers 9% of the catchment</a:t>
            </a:r>
          </a:p>
          <a:p>
            <a:r>
              <a:rPr lang="en-GB" sz="2400" dirty="0"/>
              <a:t>Urban and suburban land uses comprise about 4% only, however, impermeable surfaces and drains can exacerbate the local flood risk. </a:t>
            </a:r>
          </a:p>
        </p:txBody>
      </p:sp>
      <p:graphicFrame>
        <p:nvGraphicFramePr>
          <p:cNvPr id="6" name="Chart 5">
            <a:extLst>
              <a:ext uri="{FF2B5EF4-FFF2-40B4-BE49-F238E27FC236}">
                <a16:creationId xmlns:a16="http://schemas.microsoft.com/office/drawing/2014/main" id="{188CD31B-C085-4568-ACB9-D6A04485FDBF}"/>
              </a:ext>
            </a:extLst>
          </p:cNvPr>
          <p:cNvGraphicFramePr>
            <a:graphicFrameLocks/>
          </p:cNvGraphicFramePr>
          <p:nvPr/>
        </p:nvGraphicFramePr>
        <p:xfrm>
          <a:off x="1859150" y="5176157"/>
          <a:ext cx="2843478" cy="178380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620735" y="4910295"/>
            <a:ext cx="10205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0000"/>
                </a:solidFill>
                <a:effectLst/>
                <a:uLnTx/>
                <a:uFillTx/>
                <a:latin typeface="Calibri" panose="020F0502020204030204"/>
                <a:ea typeface="+mn-ea"/>
                <a:cs typeface="+mn-cs"/>
              </a:rPr>
              <a:t>Add scale</a:t>
            </a:r>
          </a:p>
        </p:txBody>
      </p:sp>
      <p:pic>
        <p:nvPicPr>
          <p:cNvPr id="8" name="Content Placeholder 4">
            <a:extLst>
              <a:ext uri="{FF2B5EF4-FFF2-40B4-BE49-F238E27FC236}">
                <a16:creationId xmlns:a16="http://schemas.microsoft.com/office/drawing/2014/main" id="{2A4EFD70-E7D8-48F1-BB2B-CB821672203D}"/>
              </a:ext>
            </a:extLst>
          </p:cNvPr>
          <p:cNvPicPr>
            <a:picLocks noGrp="1"/>
          </p:cNvPicPr>
          <p:nvPr>
            <p:ph sz="half" idx="1"/>
          </p:nvPr>
        </p:nvPicPr>
        <p:blipFill>
          <a:blip r:embed="rId3" cstate="screen">
            <a:extLst>
              <a:ext uri="{28A0092B-C50C-407E-A947-70E740481C1C}">
                <a14:useLocalDpi xmlns:a14="http://schemas.microsoft.com/office/drawing/2010/main"/>
              </a:ext>
            </a:extLst>
          </a:blip>
          <a:srcRect/>
          <a:stretch/>
        </p:blipFill>
        <p:spPr>
          <a:xfrm>
            <a:off x="690965" y="1535790"/>
            <a:ext cx="5181600" cy="3651504"/>
          </a:xfrm>
          <a:prstGeom prst="rect">
            <a:avLst/>
          </a:prstGeom>
          <a:ln>
            <a:solidFill>
              <a:schemeClr val="tx1"/>
            </a:solidFill>
          </a:ln>
        </p:spPr>
      </p:pic>
    </p:spTree>
    <p:extLst>
      <p:ext uri="{BB962C8B-B14F-4D97-AF65-F5344CB8AC3E}">
        <p14:creationId xmlns:p14="http://schemas.microsoft.com/office/powerpoint/2010/main" val="2591764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Flood risks on the River Culm </a:t>
            </a:r>
          </a:p>
        </p:txBody>
      </p:sp>
      <p:sp>
        <p:nvSpPr>
          <p:cNvPr id="4" name="Content Placeholder 3"/>
          <p:cNvSpPr>
            <a:spLocks noGrp="1"/>
          </p:cNvSpPr>
          <p:nvPr>
            <p:ph sz="half" idx="2"/>
          </p:nvPr>
        </p:nvSpPr>
        <p:spPr>
          <a:xfrm>
            <a:off x="6334539" y="1298713"/>
            <a:ext cx="5433390" cy="5287617"/>
          </a:xfrm>
        </p:spPr>
        <p:txBody>
          <a:bodyPr>
            <a:noAutofit/>
          </a:bodyPr>
          <a:lstStyle/>
          <a:p>
            <a:r>
              <a:rPr lang="en-GB" sz="2400" dirty="0"/>
              <a:t>The River Culm has a long history of flooding. The flood plain between Cullompton and Stoke Canon is flooded 5 to 7 times most winters.</a:t>
            </a:r>
          </a:p>
          <a:p>
            <a:r>
              <a:rPr lang="en-GB" sz="2400" dirty="0"/>
              <a:t>Rivers are supposed to flood their flood plains! Problems arise when people,  property and transport are in the way.</a:t>
            </a:r>
          </a:p>
          <a:p>
            <a:r>
              <a:rPr lang="en-GB" sz="2400" dirty="0"/>
              <a:t>Floods in 2012 affected 47 residential and industrial properties in Cullompton and houses in Stoke Canon.</a:t>
            </a:r>
          </a:p>
          <a:p>
            <a:r>
              <a:rPr lang="en-GB" sz="2400" dirty="0"/>
              <a:t>Floods damaged property in Cullompton in 1980, 1989, 1997, 1999, and 2008.</a:t>
            </a:r>
          </a:p>
          <a:p>
            <a:r>
              <a:rPr lang="en-GB" sz="2400" dirty="0"/>
              <a:t>The railway at Hele was flooded in 2008 and 2012. </a:t>
            </a:r>
          </a:p>
        </p:txBody>
      </p:sp>
      <p:sp>
        <p:nvSpPr>
          <p:cNvPr id="13" name="TextBox 12">
            <a:extLst>
              <a:ext uri="{FF2B5EF4-FFF2-40B4-BE49-F238E27FC236}">
                <a16:creationId xmlns:a16="http://schemas.microsoft.com/office/drawing/2014/main" id="{8E065E59-1162-4E97-BF1D-30E2CC99E0D1}"/>
              </a:ext>
            </a:extLst>
          </p:cNvPr>
          <p:cNvSpPr txBox="1"/>
          <p:nvPr/>
        </p:nvSpPr>
        <p:spPr>
          <a:xfrm>
            <a:off x="813707" y="5883965"/>
            <a:ext cx="4069897" cy="369332"/>
          </a:xfrm>
          <a:prstGeom prst="rect">
            <a:avLst/>
          </a:prstGeom>
          <a:noFill/>
        </p:spPr>
        <p:txBody>
          <a:bodyPr wrap="none" rtlCol="0">
            <a:spAutoFit/>
          </a:bodyPr>
          <a:lstStyle/>
          <a:p>
            <a:r>
              <a:rPr lang="en-GB" dirty="0"/>
              <a:t>Cullompton floods – Environment Agency</a:t>
            </a:r>
          </a:p>
        </p:txBody>
      </p:sp>
      <p:pic>
        <p:nvPicPr>
          <p:cNvPr id="6" name="Picture 5">
            <a:extLst>
              <a:ext uri="{FF2B5EF4-FFF2-40B4-BE49-F238E27FC236}">
                <a16:creationId xmlns:a16="http://schemas.microsoft.com/office/drawing/2014/main" id="{FE89AB0B-D50C-45BD-B93A-3EAA867FFE9A}"/>
              </a:ext>
            </a:extLst>
          </p:cNvPr>
          <p:cNvPicPr/>
          <p:nvPr/>
        </p:nvPicPr>
        <p:blipFill>
          <a:blip r:embed="rId2" cstate="screen">
            <a:extLst>
              <a:ext uri="{28A0092B-C50C-407E-A947-70E740481C1C}">
                <a14:useLocalDpi xmlns:a14="http://schemas.microsoft.com/office/drawing/2010/main"/>
              </a:ext>
            </a:extLst>
          </a:blip>
          <a:stretch>
            <a:fillRect/>
          </a:stretch>
        </p:blipFill>
        <p:spPr>
          <a:xfrm>
            <a:off x="471547" y="1612894"/>
            <a:ext cx="5731510" cy="4050665"/>
          </a:xfrm>
          <a:prstGeom prst="rect">
            <a:avLst/>
          </a:prstGeom>
          <a:ln>
            <a:solidFill>
              <a:schemeClr val="tx1"/>
            </a:solidFill>
          </a:ln>
        </p:spPr>
      </p:pic>
    </p:spTree>
    <p:extLst>
      <p:ext uri="{BB962C8B-B14F-4D97-AF65-F5344CB8AC3E}">
        <p14:creationId xmlns:p14="http://schemas.microsoft.com/office/powerpoint/2010/main" val="2250958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Why does the River Culm flood?</a:t>
            </a:r>
          </a:p>
        </p:txBody>
      </p:sp>
      <p:sp>
        <p:nvSpPr>
          <p:cNvPr id="4" name="Content Placeholder 3"/>
          <p:cNvSpPr>
            <a:spLocks noGrp="1"/>
          </p:cNvSpPr>
          <p:nvPr>
            <p:ph sz="half" idx="2"/>
          </p:nvPr>
        </p:nvSpPr>
        <p:spPr>
          <a:xfrm>
            <a:off x="5526157" y="1324725"/>
            <a:ext cx="5852136" cy="4708342"/>
          </a:xfrm>
        </p:spPr>
        <p:txBody>
          <a:bodyPr>
            <a:noAutofit/>
          </a:bodyPr>
          <a:lstStyle/>
          <a:p>
            <a:r>
              <a:rPr lang="en-GB" sz="2400" dirty="0"/>
              <a:t>Geology/soils: Shallow soils in the Upper Culm sit over impermeable clays which quickly become saturated, leading to runoff. </a:t>
            </a:r>
          </a:p>
          <a:p>
            <a:r>
              <a:rPr lang="en-GB" sz="2400" dirty="0"/>
              <a:t>Land use and soils: 87% of the Culm catchment is farmland. Heavier clay soils are at risk from compaction from livestock and by farm machinery harvesting autumn crops like maize or spreading slurry. This reduces infiltration.  </a:t>
            </a:r>
          </a:p>
          <a:p>
            <a:r>
              <a:rPr lang="en-GB" sz="2400" dirty="0"/>
              <a:t>Slopes: Rapid runoff occurs on the steep slopes of the </a:t>
            </a:r>
            <a:r>
              <a:rPr lang="en-GB" sz="2400" dirty="0" err="1"/>
              <a:t>Blackdown</a:t>
            </a:r>
            <a:r>
              <a:rPr lang="en-GB" sz="2400" dirty="0"/>
              <a:t> Hills when the water table is high.</a:t>
            </a:r>
          </a:p>
          <a:p>
            <a:r>
              <a:rPr lang="en-GB" sz="2400" dirty="0"/>
              <a:t>Urban areas: Impermeable surfaces in urban areas lead to increased runoff.</a:t>
            </a:r>
          </a:p>
          <a:p>
            <a:pPr marL="0" indent="0">
              <a:buNone/>
            </a:pPr>
            <a:endParaRPr lang="en-GB" sz="2400" dirty="0"/>
          </a:p>
        </p:txBody>
      </p:sp>
      <p:sp>
        <p:nvSpPr>
          <p:cNvPr id="6" name="TextBox 5"/>
          <p:cNvSpPr txBox="1"/>
          <p:nvPr/>
        </p:nvSpPr>
        <p:spPr>
          <a:xfrm>
            <a:off x="318052" y="6364025"/>
            <a:ext cx="5208105" cy="461665"/>
          </a:xfrm>
          <a:prstGeom prst="rect">
            <a:avLst/>
          </a:prstGeom>
          <a:noFill/>
        </p:spPr>
        <p:txBody>
          <a:bodyPr wrap="square" rtlCol="0">
            <a:spAutoFit/>
          </a:bodyPr>
          <a:lstStyle/>
          <a:p>
            <a:pPr>
              <a:defRPr/>
            </a:pPr>
            <a:r>
              <a:rPr kumimoji="0" lang="en-GB" sz="1200" b="1" i="0" u="none" strike="noStrike" kern="1200" cap="none" spc="0" normalizeH="0" baseline="0" noProof="0" dirty="0">
                <a:ln>
                  <a:noFill/>
                </a:ln>
                <a:effectLst/>
                <a:uLnTx/>
                <a:uFillTx/>
                <a:latin typeface="Calibri" panose="020F0502020204030204"/>
                <a:ea typeface="+mn-ea"/>
                <a:cs typeface="+mn-cs"/>
              </a:rPr>
              <a:t>Culm floods near Hele and Compacted Soil, River Culm – </a:t>
            </a:r>
            <a:r>
              <a:rPr lang="en-GB" sz="1200" dirty="0">
                <a:hlinkClick r:id="rId2"/>
              </a:rPr>
              <a:t>https://wrt.org.uk/wp-content/uploads/2019/07/culm-flood-feb-2016-3.jpg</a:t>
            </a:r>
            <a:r>
              <a:rPr lang="en-GB" sz="1200" dirty="0"/>
              <a:t>   and Connecting the Culm</a:t>
            </a:r>
          </a:p>
        </p:txBody>
      </p:sp>
      <p:pic>
        <p:nvPicPr>
          <p:cNvPr id="8" name="Content Placeholder 7"/>
          <p:cNvPicPr>
            <a:picLocks noGrp="1"/>
          </p:cNvPicPr>
          <p:nvPr>
            <p:ph sz="half" idx="1"/>
          </p:nvPr>
        </p:nvPicPr>
        <p:blipFill rotWithShape="1">
          <a:blip r:embed="rId3"/>
          <a:srcRect l="21302" t="25148" r="48909" b="13017"/>
          <a:stretch/>
        </p:blipFill>
        <p:spPr bwMode="auto">
          <a:xfrm>
            <a:off x="967883" y="1523407"/>
            <a:ext cx="3908442" cy="46681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56068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Flood risks – effects of recent floods</a:t>
            </a:r>
          </a:p>
        </p:txBody>
      </p:sp>
      <p:sp>
        <p:nvSpPr>
          <p:cNvPr id="4" name="Content Placeholder 3"/>
          <p:cNvSpPr>
            <a:spLocks noGrp="1"/>
          </p:cNvSpPr>
          <p:nvPr>
            <p:ph sz="half" idx="2"/>
          </p:nvPr>
        </p:nvSpPr>
        <p:spPr>
          <a:xfrm>
            <a:off x="6652591" y="1681728"/>
            <a:ext cx="4725702" cy="4351338"/>
          </a:xfrm>
        </p:spPr>
        <p:txBody>
          <a:bodyPr>
            <a:noAutofit/>
          </a:bodyPr>
          <a:lstStyle/>
          <a:p>
            <a:r>
              <a:rPr lang="en-GB" sz="2400" dirty="0"/>
              <a:t>The London to Exeter and Plymouth railway line flooded at Hele in 2002, 2008 and 2012, disrupting passenger and freight traffic for several days.</a:t>
            </a:r>
          </a:p>
          <a:p>
            <a:r>
              <a:rPr lang="en-GB" sz="2400" dirty="0"/>
              <a:t>Farmers have to move livestock, and winter crops may be affected.</a:t>
            </a:r>
          </a:p>
          <a:p>
            <a:r>
              <a:rPr lang="en-GB" sz="2400" dirty="0"/>
              <a:t>Industrial and residential property can be damaged by floodwater and contaminated by sewage and pollutants. </a:t>
            </a:r>
          </a:p>
        </p:txBody>
      </p:sp>
      <p:sp>
        <p:nvSpPr>
          <p:cNvPr id="13" name="TextBox 12">
            <a:extLst>
              <a:ext uri="{FF2B5EF4-FFF2-40B4-BE49-F238E27FC236}">
                <a16:creationId xmlns:a16="http://schemas.microsoft.com/office/drawing/2014/main" id="{95D83CA6-FB8A-4866-8753-0936CD5AE4EE}"/>
              </a:ext>
            </a:extLst>
          </p:cNvPr>
          <p:cNvSpPr txBox="1"/>
          <p:nvPr/>
        </p:nvSpPr>
        <p:spPr>
          <a:xfrm>
            <a:off x="302749" y="5406887"/>
            <a:ext cx="7304000" cy="1200329"/>
          </a:xfrm>
          <a:prstGeom prst="rect">
            <a:avLst/>
          </a:prstGeom>
          <a:noFill/>
        </p:spPr>
        <p:txBody>
          <a:bodyPr wrap="square" rtlCol="0">
            <a:spAutoFit/>
          </a:bodyPr>
          <a:lstStyle/>
          <a:p>
            <a:endParaRPr lang="en-GB" sz="1800" dirty="0">
              <a:hlinkClick r:id="" action="ppaction://noaction"/>
            </a:endParaRPr>
          </a:p>
          <a:p>
            <a:endParaRPr lang="en-GB" sz="1800" dirty="0">
              <a:hlinkClick r:id="" action="ppaction://noaction"/>
            </a:endParaRPr>
          </a:p>
          <a:p>
            <a:r>
              <a:rPr lang="en-GB" sz="1800" dirty="0">
                <a:hlinkClick r:id="" action="ppaction://noaction"/>
              </a:rPr>
              <a:t>https://connectingtheculm.com/climate-change-and-the-river-culm/</a:t>
            </a:r>
            <a:r>
              <a:rPr lang="en-GB" sz="1800" dirty="0"/>
              <a:t> </a:t>
            </a:r>
          </a:p>
          <a:p>
            <a:endParaRPr lang="en-GB" dirty="0"/>
          </a:p>
        </p:txBody>
      </p:sp>
      <p:pic>
        <p:nvPicPr>
          <p:cNvPr id="7" name="Content Placeholder 9">
            <a:extLst>
              <a:ext uri="{FF2B5EF4-FFF2-40B4-BE49-F238E27FC236}">
                <a16:creationId xmlns:a16="http://schemas.microsoft.com/office/drawing/2014/main" id="{E88B7E74-A5CE-4C2B-8961-170F3D3BA95C}"/>
              </a:ext>
            </a:extLst>
          </p:cNvPr>
          <p:cNvPicPr>
            <a:picLocks noGrp="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830451" y="1956929"/>
            <a:ext cx="5181600" cy="3313814"/>
          </a:xfrm>
          <a:prstGeom prst="rect">
            <a:avLst/>
          </a:prstGeom>
        </p:spPr>
      </p:pic>
    </p:spTree>
    <p:extLst>
      <p:ext uri="{BB962C8B-B14F-4D97-AF65-F5344CB8AC3E}">
        <p14:creationId xmlns:p14="http://schemas.microsoft.com/office/powerpoint/2010/main" val="2780310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Flood management methods</a:t>
            </a:r>
          </a:p>
        </p:txBody>
      </p:sp>
      <p:sp>
        <p:nvSpPr>
          <p:cNvPr id="4" name="Content Placeholder 3"/>
          <p:cNvSpPr>
            <a:spLocks noGrp="1"/>
          </p:cNvSpPr>
          <p:nvPr>
            <p:ph sz="half" idx="2"/>
          </p:nvPr>
        </p:nvSpPr>
        <p:spPr>
          <a:xfrm>
            <a:off x="6652591" y="1681728"/>
            <a:ext cx="4725702" cy="4351338"/>
          </a:xfrm>
        </p:spPr>
        <p:txBody>
          <a:bodyPr>
            <a:noAutofit/>
          </a:bodyPr>
          <a:lstStyle/>
          <a:p>
            <a:r>
              <a:rPr lang="en-GB" sz="2400" dirty="0"/>
              <a:t>Flood management aims to reduce the river flow to a targeted discharge that will keep people and property safe.</a:t>
            </a:r>
          </a:p>
          <a:p>
            <a:endParaRPr lang="en-GB" sz="2400" dirty="0"/>
          </a:p>
          <a:p>
            <a:r>
              <a:rPr lang="en-GB" sz="2400" dirty="0"/>
              <a:t>The aim is to attenuate (reduce) the river flow through hard engineering or nature-based flood management.</a:t>
            </a:r>
          </a:p>
        </p:txBody>
      </p:sp>
      <p:sp>
        <p:nvSpPr>
          <p:cNvPr id="13" name="TextBox 12">
            <a:extLst>
              <a:ext uri="{FF2B5EF4-FFF2-40B4-BE49-F238E27FC236}">
                <a16:creationId xmlns:a16="http://schemas.microsoft.com/office/drawing/2014/main" id="{95D83CA6-FB8A-4866-8753-0936CD5AE4EE}"/>
              </a:ext>
            </a:extLst>
          </p:cNvPr>
          <p:cNvSpPr txBox="1"/>
          <p:nvPr/>
        </p:nvSpPr>
        <p:spPr>
          <a:xfrm>
            <a:off x="302749" y="5406887"/>
            <a:ext cx="73040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endParaRPr>
          </a:p>
          <a:p>
            <a:r>
              <a:rPr lang="en-GB" dirty="0">
                <a:hlinkClick r:id="rId3"/>
              </a:rPr>
              <a:t>Blog (celticwater.co.uk)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E5ACAA3-716D-4925-A98A-9354217A8A02}"/>
              </a:ext>
            </a:extLst>
          </p:cNvPr>
          <p:cNvPicPr/>
          <p:nvPr/>
        </p:nvPicPr>
        <p:blipFill>
          <a:blip r:embed="rId4" cstate="email">
            <a:extLst>
              <a:ext uri="{28A0092B-C50C-407E-A947-70E740481C1C}">
                <a14:useLocalDpi xmlns:a14="http://schemas.microsoft.com/office/drawing/2010/main"/>
              </a:ext>
            </a:extLst>
          </a:blip>
          <a:stretch>
            <a:fillRect/>
          </a:stretch>
        </p:blipFill>
        <p:spPr>
          <a:xfrm>
            <a:off x="434484" y="1800483"/>
            <a:ext cx="5731510" cy="3288030"/>
          </a:xfrm>
          <a:prstGeom prst="rect">
            <a:avLst/>
          </a:prstGeom>
        </p:spPr>
      </p:pic>
    </p:spTree>
    <p:extLst>
      <p:ext uri="{BB962C8B-B14F-4D97-AF65-F5344CB8AC3E}">
        <p14:creationId xmlns:p14="http://schemas.microsoft.com/office/powerpoint/2010/main" val="3630474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Flood management methods – hard engineering</a:t>
            </a:r>
          </a:p>
        </p:txBody>
      </p:sp>
      <p:sp>
        <p:nvSpPr>
          <p:cNvPr id="4" name="Content Placeholder 3"/>
          <p:cNvSpPr>
            <a:spLocks noGrp="1"/>
          </p:cNvSpPr>
          <p:nvPr>
            <p:ph sz="half" idx="2"/>
          </p:nvPr>
        </p:nvSpPr>
        <p:spPr>
          <a:xfrm>
            <a:off x="6096000" y="1550504"/>
            <a:ext cx="5587406" cy="4626459"/>
          </a:xfrm>
        </p:spPr>
        <p:txBody>
          <a:bodyPr>
            <a:noAutofit/>
          </a:bodyPr>
          <a:lstStyle/>
          <a:p>
            <a:pPr marL="0" indent="0">
              <a:buNone/>
            </a:pPr>
            <a:r>
              <a:rPr lang="en-GB" sz="2400" dirty="0"/>
              <a:t>Hard engineering flood management aims to keep people, property and transport safe from flooding. Examples include:- </a:t>
            </a:r>
          </a:p>
          <a:p>
            <a:r>
              <a:rPr lang="en-GB" sz="2400" dirty="0"/>
              <a:t>Holding back flood water either behind dams or in creating flood retention basins behind embankments. </a:t>
            </a:r>
          </a:p>
          <a:p>
            <a:r>
              <a:rPr lang="en-GB" sz="2400" dirty="0"/>
              <a:t>Deepening, widening and straightening river channels to increase capacity.</a:t>
            </a:r>
          </a:p>
          <a:p>
            <a:r>
              <a:rPr lang="en-GB" sz="2400" dirty="0"/>
              <a:t>Creating flood relief channels to take water past endangered areas. </a:t>
            </a:r>
          </a:p>
          <a:p>
            <a:r>
              <a:rPr lang="en-GB" sz="2400" dirty="0"/>
              <a:t>Protecting areas from river erosion using concrete or gabions (stones in wire baskets)</a:t>
            </a:r>
          </a:p>
          <a:p>
            <a:endParaRPr lang="en-GB" sz="2400" dirty="0"/>
          </a:p>
        </p:txBody>
      </p:sp>
      <p:sp>
        <p:nvSpPr>
          <p:cNvPr id="5" name="Rectangle 4"/>
          <p:cNvSpPr/>
          <p:nvPr/>
        </p:nvSpPr>
        <p:spPr>
          <a:xfrm>
            <a:off x="508594" y="5870714"/>
            <a:ext cx="511057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2"/>
              </a:rPr>
              <a:t>Lake Management &amp; Erosion Control Materials AGA Group | Aquatic Engineering Service</a:t>
            </a:r>
            <a:r>
              <a:rPr lang="en-GB" dirty="0"/>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See the source image">
            <a:extLst>
              <a:ext uri="{FF2B5EF4-FFF2-40B4-BE49-F238E27FC236}">
                <a16:creationId xmlns:a16="http://schemas.microsoft.com/office/drawing/2014/main" id="{A10AE543-72A5-4020-B7E5-89A007547371}"/>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8593" y="1914659"/>
            <a:ext cx="5271135" cy="35401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072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Culm flood management - hard engineering</a:t>
            </a:r>
          </a:p>
        </p:txBody>
      </p:sp>
      <p:sp>
        <p:nvSpPr>
          <p:cNvPr id="4" name="Content Placeholder 3"/>
          <p:cNvSpPr>
            <a:spLocks noGrp="1"/>
          </p:cNvSpPr>
          <p:nvPr>
            <p:ph sz="half" idx="2"/>
          </p:nvPr>
        </p:nvSpPr>
        <p:spPr>
          <a:xfrm>
            <a:off x="5102087" y="1550504"/>
            <a:ext cx="6581319" cy="4626459"/>
          </a:xfrm>
        </p:spPr>
        <p:txBody>
          <a:bodyPr>
            <a:noAutofit/>
          </a:bodyPr>
          <a:lstStyle/>
          <a:p>
            <a:r>
              <a:rPr lang="en-GB" sz="2400" dirty="0"/>
              <a:t>Cullompton Flood channel (1968) was built to recreate part of the Culm flood plain lost when the M5 motorway was built. It takes floodwater past the east side of the town.</a:t>
            </a:r>
          </a:p>
          <a:p>
            <a:r>
              <a:rPr lang="en-GB" sz="2400" dirty="0"/>
              <a:t>It was dredged and rebuilt in 2011 in an award winning scheme by Balfour Beatty.</a:t>
            </a:r>
          </a:p>
          <a:p>
            <a:pPr algn="l" fontAlgn="base"/>
            <a:r>
              <a:rPr lang="en-GB" sz="2400" dirty="0"/>
              <a:t>At Stoke Canon, 1200 m of flood banks (bunds) and a 150m flood wall were constructed in 2012 to protect 100 properties in the village. </a:t>
            </a:r>
          </a:p>
          <a:p>
            <a:pPr marL="0" indent="0">
              <a:buNone/>
            </a:pPr>
            <a:endParaRPr lang="en-GB" sz="2400" dirty="0"/>
          </a:p>
          <a:p>
            <a:pPr marL="0" indent="0">
              <a:buNone/>
            </a:pPr>
            <a:r>
              <a:rPr lang="en-GB" sz="2400" dirty="0"/>
              <a:t> </a:t>
            </a:r>
          </a:p>
          <a:p>
            <a:pPr marL="0" indent="0">
              <a:buNone/>
            </a:pPr>
            <a:endParaRPr lang="en-GB" sz="2400" dirty="0"/>
          </a:p>
        </p:txBody>
      </p:sp>
      <p:sp>
        <p:nvSpPr>
          <p:cNvPr id="5" name="Rectangle 4"/>
          <p:cNvSpPr/>
          <p:nvPr/>
        </p:nvSpPr>
        <p:spPr>
          <a:xfrm>
            <a:off x="508594" y="5934670"/>
            <a:ext cx="6462049" cy="923330"/>
          </a:xfrm>
          <a:prstGeom prst="rect">
            <a:avLst/>
          </a:prstGeom>
        </p:spPr>
        <p:txBody>
          <a:bodyPr wrap="square">
            <a:spAutoFit/>
          </a:bodyPr>
          <a:lstStyle/>
          <a:p>
            <a:pPr>
              <a:defRPr/>
            </a:pPr>
            <a:endParaRPr lang="en-GB" sz="18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 action="ppaction://noaction"/>
            </a:endParaRPr>
          </a:p>
          <a:p>
            <a:pPr>
              <a:defRPr/>
            </a:pPr>
            <a:r>
              <a:rPr lang="en-GB" sz="18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 action="ppaction://noaction"/>
              </a:rPr>
              <a:t>https://www.ceequal.com/case-studies/cullompton-flood-channel/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CDA56A1-BC20-44F5-B668-6561BA516521}"/>
              </a:ext>
            </a:extLst>
          </p:cNvPr>
          <p:cNvPicPr/>
          <p:nvPr/>
        </p:nvPicPr>
        <p:blipFill>
          <a:blip r:embed="rId2" cstate="screen">
            <a:extLst>
              <a:ext uri="{28A0092B-C50C-407E-A947-70E740481C1C}">
                <a14:useLocalDpi xmlns:a14="http://schemas.microsoft.com/office/drawing/2010/main"/>
              </a:ext>
            </a:extLst>
          </a:blip>
          <a:stretch>
            <a:fillRect/>
          </a:stretch>
        </p:blipFill>
        <p:spPr>
          <a:xfrm>
            <a:off x="623886" y="1489032"/>
            <a:ext cx="3975100" cy="2655570"/>
          </a:xfrm>
          <a:prstGeom prst="rect">
            <a:avLst/>
          </a:prstGeom>
          <a:ln>
            <a:solidFill>
              <a:schemeClr val="tx1"/>
            </a:solidFill>
          </a:ln>
        </p:spPr>
      </p:pic>
      <p:pic>
        <p:nvPicPr>
          <p:cNvPr id="7" name="Picture 6">
            <a:extLst>
              <a:ext uri="{FF2B5EF4-FFF2-40B4-BE49-F238E27FC236}">
                <a16:creationId xmlns:a16="http://schemas.microsoft.com/office/drawing/2014/main" id="{F227CC48-4E36-4C70-ADBE-ACA1853B54FB}"/>
              </a:ext>
            </a:extLst>
          </p:cNvPr>
          <p:cNvPicPr/>
          <p:nvPr/>
        </p:nvPicPr>
        <p:blipFill>
          <a:blip r:embed="rId3" cstate="screen">
            <a:extLst>
              <a:ext uri="{28A0092B-C50C-407E-A947-70E740481C1C}">
                <a14:useLocalDpi xmlns:a14="http://schemas.microsoft.com/office/drawing/2010/main"/>
              </a:ext>
            </a:extLst>
          </a:blip>
          <a:stretch>
            <a:fillRect/>
          </a:stretch>
        </p:blipFill>
        <p:spPr>
          <a:xfrm>
            <a:off x="623886" y="3250314"/>
            <a:ext cx="3975100" cy="2981325"/>
          </a:xfrm>
          <a:prstGeom prst="rect">
            <a:avLst/>
          </a:prstGeom>
          <a:ln>
            <a:solidFill>
              <a:schemeClr val="tx1"/>
            </a:solidFill>
          </a:ln>
        </p:spPr>
      </p:pic>
    </p:spTree>
    <p:extLst>
      <p:ext uri="{BB962C8B-B14F-4D97-AF65-F5344CB8AC3E}">
        <p14:creationId xmlns:p14="http://schemas.microsoft.com/office/powerpoint/2010/main" val="2622050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Flood management: nature-based solutions</a:t>
            </a:r>
          </a:p>
        </p:txBody>
      </p:sp>
      <p:sp>
        <p:nvSpPr>
          <p:cNvPr id="4" name="Content Placeholder 3"/>
          <p:cNvSpPr>
            <a:spLocks noGrp="1"/>
          </p:cNvSpPr>
          <p:nvPr>
            <p:ph sz="half" idx="2"/>
          </p:nvPr>
        </p:nvSpPr>
        <p:spPr>
          <a:xfrm>
            <a:off x="5730442" y="1584670"/>
            <a:ext cx="6265246" cy="4690597"/>
          </a:xfrm>
        </p:spPr>
        <p:txBody>
          <a:bodyPr>
            <a:normAutofit fontScale="47500" lnSpcReduction="20000"/>
          </a:bodyPr>
          <a:lstStyle/>
          <a:p>
            <a:pPr marL="0" indent="0">
              <a:buNone/>
            </a:pPr>
            <a:r>
              <a:rPr lang="en-GB" sz="5100" dirty="0"/>
              <a:t>Nature-based solutions slow the flow of water through the catchment and include:</a:t>
            </a:r>
          </a:p>
          <a:p>
            <a:r>
              <a:rPr lang="en-GB" sz="5100" dirty="0"/>
              <a:t>Planting trees and woodland management to increase interception and infiltration.</a:t>
            </a:r>
          </a:p>
          <a:p>
            <a:r>
              <a:rPr lang="en-GB" sz="5100" dirty="0"/>
              <a:t>Restoring natural channels in the river and on the flood plain to create wetland storage.</a:t>
            </a:r>
          </a:p>
          <a:p>
            <a:r>
              <a:rPr lang="en-GB" sz="5100" dirty="0"/>
              <a:t>Encouraging farmers to manage soils and land uses to increase infiltration and storage.</a:t>
            </a:r>
          </a:p>
          <a:p>
            <a:r>
              <a:rPr lang="en-GB" sz="5100" dirty="0"/>
              <a:t>Building bunds (earth banks) to protect areas at risk.</a:t>
            </a:r>
          </a:p>
          <a:p>
            <a:r>
              <a:rPr lang="en-GB" sz="5100" dirty="0"/>
              <a:t>Encouraging leaky barriers on streams.</a:t>
            </a:r>
          </a:p>
          <a:p>
            <a:pPr marL="0" indent="0" algn="l">
              <a:buNone/>
            </a:pPr>
            <a:r>
              <a:rPr lang="en-GB" sz="5100" b="0" i="0" dirty="0">
                <a:effectLst/>
              </a:rPr>
              <a:t>Nature-based solutions create space for wildlife, and reduce risk of droughts by encouraging baseflow.</a:t>
            </a:r>
            <a:r>
              <a:rPr lang="en-GB" sz="4400" b="0" i="0" dirty="0">
                <a:effectLst/>
              </a:rPr>
              <a:t>  </a:t>
            </a:r>
            <a:endParaRPr lang="en-GB" sz="4400" dirty="0"/>
          </a:p>
          <a:p>
            <a:pPr marL="0" indent="0">
              <a:buNone/>
            </a:pPr>
            <a:endParaRPr lang="en-GB" sz="4400" dirty="0"/>
          </a:p>
          <a:p>
            <a:pPr marL="0" indent="0">
              <a:buNone/>
            </a:pPr>
            <a:endParaRPr lang="en-GB" dirty="0"/>
          </a:p>
        </p:txBody>
      </p:sp>
      <p:sp>
        <p:nvSpPr>
          <p:cNvPr id="5" name="Rectangle 4"/>
          <p:cNvSpPr/>
          <p:nvPr/>
        </p:nvSpPr>
        <p:spPr>
          <a:xfrm>
            <a:off x="754392" y="5995698"/>
            <a:ext cx="7096622"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Flood plain storage – River Exe  flood plain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Image source: John Davidson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B4E1C4F-C4FE-4F77-9188-6448F956108A}"/>
              </a:ext>
            </a:extLst>
          </p:cNvPr>
          <p:cNvPicPr/>
          <p:nvPr/>
        </p:nvPicPr>
        <p:blipFill>
          <a:blip r:embed="rId2" cstate="screen">
            <a:extLst>
              <a:ext uri="{28A0092B-C50C-407E-A947-70E740481C1C}">
                <a14:useLocalDpi xmlns:a14="http://schemas.microsoft.com/office/drawing/2010/main"/>
              </a:ext>
            </a:extLst>
          </a:blip>
          <a:stretch>
            <a:fillRect/>
          </a:stretch>
        </p:blipFill>
        <p:spPr>
          <a:xfrm>
            <a:off x="299671" y="1790162"/>
            <a:ext cx="5300345" cy="3975100"/>
          </a:xfrm>
          <a:prstGeom prst="rect">
            <a:avLst/>
          </a:prstGeom>
          <a:ln>
            <a:solidFill>
              <a:schemeClr val="tx1"/>
            </a:solidFill>
          </a:ln>
        </p:spPr>
      </p:pic>
    </p:spTree>
    <p:extLst>
      <p:ext uri="{BB962C8B-B14F-4D97-AF65-F5344CB8AC3E}">
        <p14:creationId xmlns:p14="http://schemas.microsoft.com/office/powerpoint/2010/main" val="1063029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Nature-based solutions – slowing runoff</a:t>
            </a:r>
          </a:p>
        </p:txBody>
      </p:sp>
      <p:sp>
        <p:nvSpPr>
          <p:cNvPr id="4" name="Content Placeholder 3"/>
          <p:cNvSpPr>
            <a:spLocks noGrp="1"/>
          </p:cNvSpPr>
          <p:nvPr>
            <p:ph sz="half" idx="2"/>
          </p:nvPr>
        </p:nvSpPr>
        <p:spPr/>
        <p:txBody>
          <a:bodyPr>
            <a:normAutofit/>
          </a:bodyPr>
          <a:lstStyle/>
          <a:p>
            <a:endParaRPr lang="en-GB" dirty="0"/>
          </a:p>
          <a:p>
            <a:r>
              <a:rPr lang="en-GB" sz="2400" dirty="0"/>
              <a:t>Bunds can help to store water during high rainfall.</a:t>
            </a:r>
          </a:p>
          <a:p>
            <a:r>
              <a:rPr lang="en-GB" sz="2400" dirty="0"/>
              <a:t>Slow moving water deposits sediment which enriches the soil for agriculture.</a:t>
            </a:r>
          </a:p>
          <a:p>
            <a:r>
              <a:rPr lang="en-GB" sz="2400" dirty="0"/>
              <a:t>Bunds create important wetland habitats for wildlife and promote biodiversity.</a:t>
            </a:r>
          </a:p>
        </p:txBody>
      </p:sp>
      <p:sp>
        <p:nvSpPr>
          <p:cNvPr id="5" name="Rectangle 4"/>
          <p:cNvSpPr/>
          <p:nvPr/>
        </p:nvSpPr>
        <p:spPr>
          <a:xfrm>
            <a:off x="669152" y="5995698"/>
            <a:ext cx="508908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https://connectingtheculm.com/discover-the-culm/</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TextBox 5"/>
          <p:cNvSpPr txBox="1"/>
          <p:nvPr/>
        </p:nvSpPr>
        <p:spPr>
          <a:xfrm>
            <a:off x="508594" y="1725777"/>
            <a:ext cx="5043432"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Flood water storage using bunds at Holnicote Estate</a:t>
            </a:r>
          </a:p>
        </p:txBody>
      </p:sp>
      <p:pic>
        <p:nvPicPr>
          <p:cNvPr id="7" name="Picture 6" descr="https://connectingtheculm.com/wp-content/uploads/2021/06/Holnicote-flood-storage-area-small-credit-National-Trust.jpg"/>
          <p:cNvPicPr/>
          <p:nvPr/>
        </p:nvPicPr>
        <p:blipFill>
          <a:blip r:embed="rId3">
            <a:extLst>
              <a:ext uri="{28A0092B-C50C-407E-A947-70E740481C1C}">
                <a14:useLocalDpi xmlns:a14="http://schemas.microsoft.com/office/drawing/2010/main"/>
              </a:ext>
            </a:extLst>
          </a:blip>
          <a:srcRect/>
          <a:stretch>
            <a:fillRect/>
          </a:stretch>
        </p:blipFill>
        <p:spPr bwMode="auto">
          <a:xfrm>
            <a:off x="508594" y="2188489"/>
            <a:ext cx="5410200" cy="3581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196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Nature-based solutions – scrapes</a:t>
            </a:r>
          </a:p>
        </p:txBody>
      </p:sp>
      <p:sp>
        <p:nvSpPr>
          <p:cNvPr id="4" name="Content Placeholder 3"/>
          <p:cNvSpPr>
            <a:spLocks noGrp="1"/>
          </p:cNvSpPr>
          <p:nvPr>
            <p:ph sz="half" idx="2"/>
          </p:nvPr>
        </p:nvSpPr>
        <p:spPr>
          <a:xfrm>
            <a:off x="6096000" y="1400907"/>
            <a:ext cx="5877983" cy="5091968"/>
          </a:xfrm>
        </p:spPr>
        <p:txBody>
          <a:bodyPr>
            <a:normAutofit/>
          </a:bodyPr>
          <a:lstStyle/>
          <a:p>
            <a:r>
              <a:rPr lang="en-GB" sz="2400" dirty="0">
                <a:effectLst/>
                <a:latin typeface="Calibri" panose="020F0502020204030204" pitchFamily="34" charset="0"/>
                <a:ea typeface="Calibri" panose="020F0502020204030204" pitchFamily="34" charset="0"/>
                <a:cs typeface="Times New Roman" panose="02020603050405020304" pitchFamily="18" charset="0"/>
              </a:rPr>
              <a:t>Scrapes are shallow depressions with gently sloping edges, which seasonally hold water. </a:t>
            </a:r>
          </a:p>
          <a:p>
            <a:r>
              <a:rPr lang="en-GB" sz="2400" dirty="0">
                <a:effectLst/>
                <a:latin typeface="Calibri" panose="020F0502020204030204" pitchFamily="34" charset="0"/>
                <a:ea typeface="Calibri" panose="020F0502020204030204" pitchFamily="34" charset="0"/>
                <a:cs typeface="Times New Roman" panose="02020603050405020304" pitchFamily="18" charset="0"/>
              </a:rPr>
              <a:t>Scrapes slow the flow and store flood water reducing flood risk downstream. </a:t>
            </a:r>
          </a:p>
          <a:p>
            <a:r>
              <a:rPr lang="en-GB" sz="2400" dirty="0">
                <a:latin typeface="Calibri" panose="020F0502020204030204" pitchFamily="34" charset="0"/>
                <a:ea typeface="Calibri" panose="020F0502020204030204" pitchFamily="34" charset="0"/>
                <a:cs typeface="Times New Roman" panose="02020603050405020304" pitchFamily="18" charset="0"/>
              </a:rPr>
              <a:t>Scrapes allow </a:t>
            </a:r>
            <a:r>
              <a:rPr lang="en-GB" sz="2400" dirty="0">
                <a:effectLst/>
                <a:latin typeface="Calibri" panose="020F0502020204030204" pitchFamily="34" charset="0"/>
                <a:ea typeface="Calibri" panose="020F0502020204030204" pitchFamily="34" charset="0"/>
                <a:cs typeface="Times New Roman" panose="02020603050405020304" pitchFamily="18" charset="0"/>
              </a:rPr>
              <a:t>sediments to drop out improving water quality. </a:t>
            </a:r>
          </a:p>
          <a:p>
            <a:r>
              <a:rPr lang="en-GB" sz="2400" dirty="0">
                <a:effectLst/>
                <a:latin typeface="Calibri" panose="020F0502020204030204" pitchFamily="34" charset="0"/>
                <a:ea typeface="Calibri" panose="020F0502020204030204" pitchFamily="34" charset="0"/>
                <a:cs typeface="Times New Roman" panose="02020603050405020304" pitchFamily="18" charset="0"/>
              </a:rPr>
              <a:t>Tree planting helps create surface roughness, to slow the flow of water. </a:t>
            </a:r>
          </a:p>
          <a:p>
            <a:r>
              <a:rPr lang="en-GB" sz="2400" dirty="0">
                <a:effectLst/>
                <a:latin typeface="Calibri" panose="020F0502020204030204" pitchFamily="34" charset="0"/>
                <a:ea typeface="Calibri" panose="020F0502020204030204" pitchFamily="34" charset="0"/>
                <a:cs typeface="Times New Roman" panose="02020603050405020304" pitchFamily="18" charset="0"/>
              </a:rPr>
              <a:t>Scrapes benefit wildlife by attracting a more diverse range of flora and fauna. </a:t>
            </a:r>
          </a:p>
          <a:p>
            <a:endParaRPr lang="en-GB" dirty="0"/>
          </a:p>
        </p:txBody>
      </p:sp>
      <p:sp>
        <p:nvSpPr>
          <p:cNvPr id="5" name="Rectangle 4"/>
          <p:cNvSpPr/>
          <p:nvPr/>
        </p:nvSpPr>
        <p:spPr>
          <a:xfrm>
            <a:off x="359909" y="5752245"/>
            <a:ext cx="5908369" cy="923330"/>
          </a:xfrm>
          <a:prstGeom prst="rect">
            <a:avLst/>
          </a:prstGeom>
        </p:spPr>
        <p:txBody>
          <a:bodyPr wrap="square">
            <a:spAutoFit/>
          </a:bodyPr>
          <a:lstStyle/>
          <a:p>
            <a:pPr>
              <a:defRPr/>
            </a:pPr>
            <a:r>
              <a:rPr lang="en-GB" sz="1800" dirty="0">
                <a:latin typeface="Calibri" panose="020F0502020204030204" pitchFamily="34" charset="0"/>
                <a:ea typeface="Calibri" panose="020F0502020204030204" pitchFamily="34" charset="0"/>
                <a:cs typeface="Times New Roman" panose="02020603050405020304" pitchFamily="18" charset="0"/>
              </a:rPr>
              <a:t>A </a:t>
            </a:r>
            <a:r>
              <a:rPr lang="en-GB" dirty="0">
                <a:latin typeface="Calibri" panose="020F0502020204030204" pitchFamily="34" charset="0"/>
                <a:ea typeface="Calibri" panose="020F0502020204030204" pitchFamily="34" charset="0"/>
                <a:cs typeface="Times New Roman" panose="02020603050405020304" pitchFamily="18" charset="0"/>
              </a:rPr>
              <a:t>new scrape on the Culm </a:t>
            </a:r>
            <a:r>
              <a:rPr lang="en-GB" sz="1800" dirty="0">
                <a:effectLst/>
                <a:latin typeface="Calibri" panose="020F0502020204030204" pitchFamily="34" charset="0"/>
                <a:ea typeface="Calibri" panose="020F0502020204030204" pitchFamily="34" charset="0"/>
                <a:cs typeface="Times New Roman" panose="02020603050405020304" pitchFamily="18" charset="0"/>
              </a:rPr>
              <a:t>after a few weeks with smooth edges and water, waiting for wildlife.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https://connectingtheculm.com/discover-the-culm/</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3" name="Picture 2">
            <a:extLst>
              <a:ext uri="{FF2B5EF4-FFF2-40B4-BE49-F238E27FC236}">
                <a16:creationId xmlns:a16="http://schemas.microsoft.com/office/drawing/2014/main" id="{7C79562B-D631-4242-A002-F2B886F4B72D}"/>
              </a:ext>
            </a:extLst>
          </p:cNvPr>
          <p:cNvPicPr>
            <a:picLocks noChangeAspect="1"/>
          </p:cNvPicPr>
          <p:nvPr/>
        </p:nvPicPr>
        <p:blipFill>
          <a:blip r:embed="rId4"/>
          <a:stretch>
            <a:fillRect/>
          </a:stretch>
        </p:blipFill>
        <p:spPr>
          <a:xfrm>
            <a:off x="218018" y="1400907"/>
            <a:ext cx="5801784" cy="4351338"/>
          </a:xfrm>
          <a:prstGeom prst="rect">
            <a:avLst/>
          </a:prstGeom>
        </p:spPr>
      </p:pic>
    </p:spTree>
    <p:extLst>
      <p:ext uri="{BB962C8B-B14F-4D97-AF65-F5344CB8AC3E}">
        <p14:creationId xmlns:p14="http://schemas.microsoft.com/office/powerpoint/2010/main" val="1874377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Flood management in the River Culm catchment</a:t>
            </a:r>
          </a:p>
        </p:txBody>
      </p:sp>
      <p:sp>
        <p:nvSpPr>
          <p:cNvPr id="3" name="Content Placeholder 2"/>
          <p:cNvSpPr>
            <a:spLocks noGrp="1"/>
          </p:cNvSpPr>
          <p:nvPr>
            <p:ph idx="1"/>
          </p:nvPr>
        </p:nvSpPr>
        <p:spPr/>
        <p:txBody>
          <a:bodyPr>
            <a:normAutofit/>
          </a:bodyPr>
          <a:lstStyle/>
          <a:p>
            <a:r>
              <a:rPr lang="en-GB" sz="2400" dirty="0"/>
              <a:t>Flood management is a key topic studied within ‘River Landscapes’ at GCSE.</a:t>
            </a:r>
          </a:p>
          <a:p>
            <a:r>
              <a:rPr lang="en-GB" sz="2400" dirty="0"/>
              <a:t>Students need to understand the causes of floods and their contributory factors and appreciate the hard and soft (nature-based) engineering options in addressing the issues.</a:t>
            </a:r>
          </a:p>
          <a:p>
            <a:r>
              <a:rPr lang="en-GB" sz="2400" dirty="0"/>
              <a:t>The River Culm catchment provides an excellent example of a small river basin that has been prone to serious flooding for many years. A range of hard and soft engineering solutions have been adopted with an increasing emphasis on soft, nature-based solutions which are considered to be more sustainable. </a:t>
            </a:r>
          </a:p>
        </p:txBody>
      </p:sp>
    </p:spTree>
    <p:extLst>
      <p:ext uri="{BB962C8B-B14F-4D97-AF65-F5344CB8AC3E}">
        <p14:creationId xmlns:p14="http://schemas.microsoft.com/office/powerpoint/2010/main" val="3687168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Nature-based solutions: floodplain restoration</a:t>
            </a:r>
          </a:p>
        </p:txBody>
      </p:sp>
      <p:sp>
        <p:nvSpPr>
          <p:cNvPr id="4" name="Content Placeholder 3"/>
          <p:cNvSpPr>
            <a:spLocks noGrp="1"/>
          </p:cNvSpPr>
          <p:nvPr>
            <p:ph sz="half" idx="2"/>
          </p:nvPr>
        </p:nvSpPr>
        <p:spPr>
          <a:xfrm>
            <a:off x="6172200" y="1457068"/>
            <a:ext cx="5645258" cy="4719895"/>
          </a:xfrm>
        </p:spPr>
        <p:txBody>
          <a:bodyPr>
            <a:normAutofit/>
          </a:bodyPr>
          <a:lstStyle/>
          <a:p>
            <a:r>
              <a:rPr lang="en-GB" sz="2400" dirty="0"/>
              <a:t>Recreating the original course of a river, allowing it to meander across its flood plain. This slows down water transfer reducing the risk of flooding downstream.</a:t>
            </a:r>
          </a:p>
          <a:p>
            <a:r>
              <a:rPr lang="en-GB" sz="2400" dirty="0"/>
              <a:t>Creating wetland ‘scrapes’ (excavated hollows), increasing water storage and encouraging wildlife.</a:t>
            </a:r>
          </a:p>
        </p:txBody>
      </p:sp>
      <p:sp>
        <p:nvSpPr>
          <p:cNvPr id="8" name="TextBox 7">
            <a:extLst>
              <a:ext uri="{FF2B5EF4-FFF2-40B4-BE49-F238E27FC236}">
                <a16:creationId xmlns:a16="http://schemas.microsoft.com/office/drawing/2014/main" id="{7AAE66CB-8244-44CB-A1E0-DF106C2676EF}"/>
              </a:ext>
            </a:extLst>
          </p:cNvPr>
          <p:cNvSpPr txBox="1"/>
          <p:nvPr/>
        </p:nvSpPr>
        <p:spPr>
          <a:xfrm>
            <a:off x="541246" y="6203852"/>
            <a:ext cx="7567136" cy="369332"/>
          </a:xfrm>
          <a:prstGeom prst="rect">
            <a:avLst/>
          </a:prstGeom>
          <a:noFill/>
        </p:spPr>
        <p:txBody>
          <a:bodyPr wrap="none" rtlCol="0">
            <a:spAutoFit/>
          </a:bodyPr>
          <a:lstStyle/>
          <a:p>
            <a:r>
              <a:rPr lang="en-GB" dirty="0">
                <a:hlinkClick r:id="rId2"/>
              </a:rPr>
              <a:t>The Culm – a 50-year vision – </a:t>
            </a:r>
            <a:r>
              <a:rPr lang="en-GB" dirty="0" err="1">
                <a:hlinkClick r:id="rId2"/>
              </a:rPr>
              <a:t>Ellerhayes</a:t>
            </a:r>
            <a:r>
              <a:rPr lang="en-GB" dirty="0">
                <a:hlinkClick r:id="rId2"/>
              </a:rPr>
              <a:t> to </a:t>
            </a:r>
            <a:r>
              <a:rPr lang="en-GB" dirty="0" err="1">
                <a:hlinkClick r:id="rId2"/>
              </a:rPr>
              <a:t>Columbjohn</a:t>
            </a:r>
            <a:r>
              <a:rPr lang="en-GB" dirty="0">
                <a:hlinkClick r:id="rId2"/>
              </a:rPr>
              <a:t> – Connecting the Culm</a:t>
            </a:r>
            <a:endParaRPr lang="en-GB" dirty="0">
              <a:solidFill>
                <a:srgbClr val="FF0000"/>
              </a:solidFill>
            </a:endParaRPr>
          </a:p>
        </p:txBody>
      </p:sp>
      <p:pic>
        <p:nvPicPr>
          <p:cNvPr id="9" name="Picture 8">
            <a:extLst>
              <a:ext uri="{FF2B5EF4-FFF2-40B4-BE49-F238E27FC236}">
                <a16:creationId xmlns:a16="http://schemas.microsoft.com/office/drawing/2014/main" id="{64BEA9C8-4EC9-423E-BF0E-90C56BDAF206}"/>
              </a:ext>
            </a:extLst>
          </p:cNvPr>
          <p:cNvPicPr/>
          <p:nvPr/>
        </p:nvPicPr>
        <p:blipFill>
          <a:blip r:embed="rId3" cstate="screen">
            <a:extLst>
              <a:ext uri="{28A0092B-C50C-407E-A947-70E740481C1C}">
                <a14:useLocalDpi xmlns:a14="http://schemas.microsoft.com/office/drawing/2010/main"/>
              </a:ext>
            </a:extLst>
          </a:blip>
          <a:stretch>
            <a:fillRect/>
          </a:stretch>
        </p:blipFill>
        <p:spPr>
          <a:xfrm>
            <a:off x="541246" y="1457386"/>
            <a:ext cx="5478145" cy="4351020"/>
          </a:xfrm>
          <a:prstGeom prst="rect">
            <a:avLst/>
          </a:prstGeom>
          <a:ln>
            <a:solidFill>
              <a:schemeClr val="tx1"/>
            </a:solidFill>
          </a:ln>
        </p:spPr>
      </p:pic>
      <p:pic>
        <p:nvPicPr>
          <p:cNvPr id="10" name="Picture 9">
            <a:extLst>
              <a:ext uri="{FF2B5EF4-FFF2-40B4-BE49-F238E27FC236}">
                <a16:creationId xmlns:a16="http://schemas.microsoft.com/office/drawing/2014/main" id="{5FF66782-7E6E-473F-AB33-8C5891E8A02A}"/>
              </a:ext>
            </a:extLst>
          </p:cNvPr>
          <p:cNvPicPr/>
          <p:nvPr/>
        </p:nvPicPr>
        <p:blipFill>
          <a:blip r:embed="rId4" cstate="screen">
            <a:extLst>
              <a:ext uri="{28A0092B-C50C-407E-A947-70E740481C1C}">
                <a14:useLocalDpi xmlns:a14="http://schemas.microsoft.com/office/drawing/2010/main"/>
              </a:ext>
            </a:extLst>
          </a:blip>
          <a:stretch>
            <a:fillRect/>
          </a:stretch>
        </p:blipFill>
        <p:spPr>
          <a:xfrm>
            <a:off x="8261191" y="4006932"/>
            <a:ext cx="3542372" cy="2381586"/>
          </a:xfrm>
          <a:prstGeom prst="rect">
            <a:avLst/>
          </a:prstGeom>
          <a:ln>
            <a:solidFill>
              <a:schemeClr val="tx1"/>
            </a:solidFill>
          </a:ln>
        </p:spPr>
      </p:pic>
    </p:spTree>
    <p:extLst>
      <p:ext uri="{BB962C8B-B14F-4D97-AF65-F5344CB8AC3E}">
        <p14:creationId xmlns:p14="http://schemas.microsoft.com/office/powerpoint/2010/main" val="903209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Nature-based solutions – woodland management</a:t>
            </a:r>
          </a:p>
        </p:txBody>
      </p:sp>
      <p:sp>
        <p:nvSpPr>
          <p:cNvPr id="4" name="Content Placeholder 3"/>
          <p:cNvSpPr>
            <a:spLocks noGrp="1"/>
          </p:cNvSpPr>
          <p:nvPr>
            <p:ph sz="half" idx="2"/>
          </p:nvPr>
        </p:nvSpPr>
        <p:spPr>
          <a:xfrm>
            <a:off x="6433764" y="1825625"/>
            <a:ext cx="4920035" cy="4351338"/>
          </a:xfrm>
        </p:spPr>
        <p:txBody>
          <a:bodyPr>
            <a:normAutofit/>
          </a:bodyPr>
          <a:lstStyle/>
          <a:p>
            <a:r>
              <a:rPr lang="en-GB" sz="2400" dirty="0"/>
              <a:t>Tree planting – soils in woodlands are 67 times more absorbent to water than compacted soils due to dense root networks and a deep humus layer.</a:t>
            </a:r>
          </a:p>
          <a:p>
            <a:r>
              <a:rPr lang="en-GB" sz="2400" dirty="0"/>
              <a:t>Heathland and woodland restoration, including wet woodlands helps increase soil permeability and encourages wildlife.</a:t>
            </a:r>
          </a:p>
        </p:txBody>
      </p:sp>
      <p:sp>
        <p:nvSpPr>
          <p:cNvPr id="5" name="Rectangle 4"/>
          <p:cNvSpPr/>
          <p:nvPr/>
        </p:nvSpPr>
        <p:spPr>
          <a:xfrm>
            <a:off x="669152" y="5995698"/>
            <a:ext cx="508908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 action="ppaction://noaction"/>
              </a:rPr>
              <a:t>https://connectingtheculm.com/discover-the-culm/</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EFB72A10-063A-457F-B40E-B1C9124BCF57}"/>
              </a:ext>
            </a:extLst>
          </p:cNvPr>
          <p:cNvSpPr txBox="1"/>
          <p:nvPr/>
        </p:nvSpPr>
        <p:spPr>
          <a:xfrm>
            <a:off x="514011" y="1563978"/>
            <a:ext cx="4920035" cy="646331"/>
          </a:xfrm>
          <a:prstGeom prst="rect">
            <a:avLst/>
          </a:prstGeom>
          <a:noFill/>
        </p:spPr>
        <p:txBody>
          <a:bodyPr wrap="square" rtlCol="0">
            <a:spAutoFit/>
          </a:bodyPr>
          <a:lstStyle/>
          <a:p>
            <a:r>
              <a:rPr lang="en-GB" dirty="0"/>
              <a:t>Natural wet woodland habitat in the Upper Culm</a:t>
            </a:r>
          </a:p>
          <a:p>
            <a:endParaRPr lang="en-GB" dirty="0"/>
          </a:p>
        </p:txBody>
      </p:sp>
      <p:pic>
        <p:nvPicPr>
          <p:cNvPr id="8" name="Picture 7">
            <a:extLst>
              <a:ext uri="{FF2B5EF4-FFF2-40B4-BE49-F238E27FC236}">
                <a16:creationId xmlns:a16="http://schemas.microsoft.com/office/drawing/2014/main" id="{73063955-EC1B-4E37-9E12-CF4B7EE3AC2A}"/>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514011" y="2011852"/>
            <a:ext cx="5731510" cy="4074160"/>
          </a:xfrm>
          <a:prstGeom prst="rect">
            <a:avLst/>
          </a:prstGeom>
          <a:noFill/>
          <a:ln>
            <a:solidFill>
              <a:schemeClr val="tx1"/>
            </a:solidFill>
          </a:ln>
        </p:spPr>
      </p:pic>
    </p:spTree>
    <p:extLst>
      <p:ext uri="{BB962C8B-B14F-4D97-AF65-F5344CB8AC3E}">
        <p14:creationId xmlns:p14="http://schemas.microsoft.com/office/powerpoint/2010/main" val="3661991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Nature-based solutions: leaky barriers and beavers</a:t>
            </a:r>
          </a:p>
        </p:txBody>
      </p:sp>
      <p:sp>
        <p:nvSpPr>
          <p:cNvPr id="4" name="Content Placeholder 3"/>
          <p:cNvSpPr>
            <a:spLocks noGrp="1"/>
          </p:cNvSpPr>
          <p:nvPr>
            <p:ph sz="half" idx="2"/>
          </p:nvPr>
        </p:nvSpPr>
        <p:spPr>
          <a:xfrm>
            <a:off x="6072751" y="1291413"/>
            <a:ext cx="5667215" cy="4737428"/>
          </a:xfrm>
        </p:spPr>
        <p:txBody>
          <a:bodyPr>
            <a:noAutofit/>
          </a:bodyPr>
          <a:lstStyle/>
          <a:p>
            <a:pPr marL="0" indent="0">
              <a:buNone/>
            </a:pPr>
            <a:endParaRPr lang="en-GB" sz="2400" dirty="0"/>
          </a:p>
          <a:p>
            <a:r>
              <a:rPr lang="en-GB" sz="2400" dirty="0"/>
              <a:t>Leaky barriers in the river channel such as tree debris help to slow runoff. Beavers dams are ideal leaky barriers.</a:t>
            </a:r>
          </a:p>
          <a:p>
            <a:r>
              <a:rPr lang="en-GB" sz="2400" dirty="0"/>
              <a:t>Beavers breed on the River Otter which adjoins the Culm catchment. Their dams hold back water in ponds, releasing it slowly to create a constant flow. These wetland areas promote biodiversity. </a:t>
            </a:r>
          </a:p>
          <a:p>
            <a:r>
              <a:rPr lang="en-GB" sz="2400" dirty="0"/>
              <a:t>During storms, peak flows on streams where beavers live are 30% lower, and lag times longer. The water is also less silty.</a:t>
            </a:r>
          </a:p>
        </p:txBody>
      </p:sp>
      <p:sp>
        <p:nvSpPr>
          <p:cNvPr id="5" name="Rectangle 4"/>
          <p:cNvSpPr/>
          <p:nvPr/>
        </p:nvSpPr>
        <p:spPr>
          <a:xfrm>
            <a:off x="662610" y="6176963"/>
            <a:ext cx="360579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Photo – Eurasian Beaver – Devon Wildlife Trust</a:t>
            </a:r>
          </a:p>
        </p:txBody>
      </p:sp>
      <p:pic>
        <p:nvPicPr>
          <p:cNvPr id="9" name="Picture 8" descr="A dog swimming in water&#10;&#10;Description automatically generated with low confidence">
            <a:extLst>
              <a:ext uri="{FF2B5EF4-FFF2-40B4-BE49-F238E27FC236}">
                <a16:creationId xmlns:a16="http://schemas.microsoft.com/office/drawing/2014/main" id="{C695410F-8627-444F-A21D-B09A3AED1541}"/>
              </a:ext>
            </a:extLst>
          </p:cNvPr>
          <p:cNvPicPr/>
          <p:nvPr/>
        </p:nvPicPr>
        <p:blipFill>
          <a:blip r:embed="rId2" cstate="email">
            <a:extLst>
              <a:ext uri="{28A0092B-C50C-407E-A947-70E740481C1C}">
                <a14:useLocalDpi xmlns:a14="http://schemas.microsoft.com/office/drawing/2010/main"/>
              </a:ext>
            </a:extLst>
          </a:blip>
          <a:stretch>
            <a:fillRect/>
          </a:stretch>
        </p:blipFill>
        <p:spPr>
          <a:xfrm>
            <a:off x="981141" y="4441916"/>
            <a:ext cx="4392295" cy="1833245"/>
          </a:xfrm>
          <a:prstGeom prst="rect">
            <a:avLst/>
          </a:prstGeom>
          <a:ln>
            <a:solidFill>
              <a:schemeClr val="tx1"/>
            </a:solidFill>
          </a:ln>
        </p:spPr>
      </p:pic>
      <p:pic>
        <p:nvPicPr>
          <p:cNvPr id="8" name="Picture 7">
            <a:extLst>
              <a:ext uri="{FF2B5EF4-FFF2-40B4-BE49-F238E27FC236}">
                <a16:creationId xmlns:a16="http://schemas.microsoft.com/office/drawing/2014/main" id="{8088A093-ADD6-4390-8A31-8B72C713732D}"/>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8049" y="1620068"/>
            <a:ext cx="5618480" cy="3106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663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Silverton Mills – river restoration</a:t>
            </a:r>
          </a:p>
        </p:txBody>
      </p:sp>
      <p:sp>
        <p:nvSpPr>
          <p:cNvPr id="4" name="Content Placeholder 3"/>
          <p:cNvSpPr>
            <a:spLocks noGrp="1"/>
          </p:cNvSpPr>
          <p:nvPr>
            <p:ph sz="half" idx="2"/>
          </p:nvPr>
        </p:nvSpPr>
        <p:spPr>
          <a:xfrm>
            <a:off x="5486401" y="1113183"/>
            <a:ext cx="6149008" cy="5063780"/>
          </a:xfrm>
        </p:spPr>
        <p:txBody>
          <a:bodyPr>
            <a:noAutofit/>
          </a:bodyPr>
          <a:lstStyle/>
          <a:p>
            <a:pPr marL="0" indent="0">
              <a:buNone/>
            </a:pPr>
            <a:endParaRPr lang="en-GB" sz="2400" dirty="0"/>
          </a:p>
          <a:p>
            <a:pPr marL="0" indent="0">
              <a:buNone/>
            </a:pPr>
            <a:r>
              <a:rPr lang="en-GB" sz="2400" dirty="0"/>
              <a:t>The Award winning Silverton Mill scheme (2017) restored a section of the River Culm following demolition of a derelict paper mill. Work included:</a:t>
            </a:r>
          </a:p>
          <a:p>
            <a:r>
              <a:rPr lang="en-GB" sz="2400" dirty="0"/>
              <a:t>Creating a new wider river channel.</a:t>
            </a:r>
          </a:p>
          <a:p>
            <a:r>
              <a:rPr lang="en-GB" sz="2400" dirty="0"/>
              <a:t>Protecting lower ground and property with a new flood defence embankment.</a:t>
            </a:r>
          </a:p>
          <a:p>
            <a:r>
              <a:rPr lang="en-GB" sz="2400" dirty="0"/>
              <a:t>Enhancing water storage in the channel and on the flood plain to reduce flood risks.</a:t>
            </a:r>
          </a:p>
          <a:p>
            <a:r>
              <a:rPr lang="en-GB" sz="2400" dirty="0"/>
              <a:t>Protecting banks from erosion by gabions.</a:t>
            </a:r>
          </a:p>
          <a:p>
            <a:r>
              <a:rPr lang="en-GB" sz="2400" dirty="0"/>
              <a:t>Removal of contaminated silt in the river.</a:t>
            </a:r>
          </a:p>
          <a:p>
            <a:r>
              <a:rPr lang="en-GB" sz="2400" dirty="0"/>
              <a:t>Increasing wildlife diversity.</a:t>
            </a:r>
          </a:p>
        </p:txBody>
      </p:sp>
      <p:sp>
        <p:nvSpPr>
          <p:cNvPr id="5" name="Rectangle 4"/>
          <p:cNvSpPr/>
          <p:nvPr/>
        </p:nvSpPr>
        <p:spPr>
          <a:xfrm>
            <a:off x="738894" y="6180364"/>
            <a:ext cx="401725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2"/>
              </a:rPr>
              <a:t>Silverton Mill - John F Hunt Regeneration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7089AB5-221C-4CFA-9137-291D02AA49B9}"/>
              </a:ext>
            </a:extLst>
          </p:cNvPr>
          <p:cNvPicPr>
            <a:picLocks noChangeAspect="1"/>
          </p:cNvPicPr>
          <p:nvPr/>
        </p:nvPicPr>
        <p:blipFill>
          <a:blip r:embed="rId3"/>
          <a:stretch>
            <a:fillRect/>
          </a:stretch>
        </p:blipFill>
        <p:spPr>
          <a:xfrm>
            <a:off x="1163180" y="1528730"/>
            <a:ext cx="3373219" cy="4548735"/>
          </a:xfrm>
          <a:prstGeom prst="rect">
            <a:avLst/>
          </a:prstGeom>
          <a:ln>
            <a:solidFill>
              <a:schemeClr val="tx1"/>
            </a:solidFill>
          </a:ln>
        </p:spPr>
      </p:pic>
    </p:spTree>
    <p:extLst>
      <p:ext uri="{BB962C8B-B14F-4D97-AF65-F5344CB8AC3E}">
        <p14:creationId xmlns:p14="http://schemas.microsoft.com/office/powerpoint/2010/main" val="1090326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River Culm catchment – increasing urbanisation</a:t>
            </a:r>
          </a:p>
        </p:txBody>
      </p:sp>
      <p:sp>
        <p:nvSpPr>
          <p:cNvPr id="4" name="Content Placeholder 3"/>
          <p:cNvSpPr>
            <a:spLocks noGrp="1"/>
          </p:cNvSpPr>
          <p:nvPr>
            <p:ph sz="half" idx="2"/>
          </p:nvPr>
        </p:nvSpPr>
        <p:spPr/>
        <p:txBody>
          <a:bodyPr>
            <a:normAutofit fontScale="92500" lnSpcReduction="20000"/>
          </a:bodyPr>
          <a:lstStyle/>
          <a:p>
            <a:r>
              <a:rPr lang="en-GB" dirty="0"/>
              <a:t>In 2017, the government announced plans for the Culm Garden Village in Cullompton.</a:t>
            </a:r>
          </a:p>
          <a:p>
            <a:r>
              <a:rPr lang="en-GB" dirty="0"/>
              <a:t>It will provide up to 5,000 new homes together with shops, employment, schools and health care facilities.</a:t>
            </a:r>
          </a:p>
          <a:p>
            <a:r>
              <a:rPr lang="en-GB" dirty="0"/>
              <a:t>Urbanisation can increase surface runoff by replacing permeable surfaces with concrete and tarmac. </a:t>
            </a:r>
          </a:p>
          <a:p>
            <a:r>
              <a:rPr lang="en-GB" dirty="0"/>
              <a:t>Sustainable Drainage Systems (</a:t>
            </a:r>
            <a:r>
              <a:rPr lang="en-GB" dirty="0" err="1"/>
              <a:t>SuDS</a:t>
            </a:r>
            <a:r>
              <a:rPr lang="en-GB" dirty="0"/>
              <a:t>) provide ways of managing runoff in new development areas. </a:t>
            </a:r>
          </a:p>
        </p:txBody>
      </p:sp>
      <p:sp>
        <p:nvSpPr>
          <p:cNvPr id="5" name="Rectangle 4"/>
          <p:cNvSpPr/>
          <p:nvPr/>
        </p:nvSpPr>
        <p:spPr>
          <a:xfrm>
            <a:off x="302531" y="6170554"/>
            <a:ext cx="6096000" cy="276999"/>
          </a:xfrm>
          <a:prstGeom prst="rect">
            <a:avLst/>
          </a:prstGeom>
        </p:spPr>
        <p:txBody>
          <a:bodyPr>
            <a:spAutoFit/>
          </a:bodyPr>
          <a:lstStyle/>
          <a:p>
            <a:r>
              <a:rPr lang="en-GB" sz="1200" dirty="0">
                <a:hlinkClick r:id="rId2"/>
              </a:rPr>
              <a:t>https://www.devonlive.com/news/devon-news/culm-valley-garden-village-300k-2555847</a:t>
            </a:r>
            <a:r>
              <a:rPr lang="en-GB" sz="1200" dirty="0"/>
              <a:t> </a:t>
            </a:r>
          </a:p>
        </p:txBody>
      </p:sp>
      <p:pic>
        <p:nvPicPr>
          <p:cNvPr id="6" name="Picture 5" descr="Culm Valley Garden Village £300k cash boost welcomed - Devon Live"/>
          <p:cNvPicPr/>
          <p:nvPr/>
        </p:nvPicPr>
        <p:blipFill>
          <a:blip r:embed="rId3" cstate="email">
            <a:extLst>
              <a:ext uri="{28A0092B-C50C-407E-A947-70E740481C1C}">
                <a14:useLocalDpi xmlns:a14="http://schemas.microsoft.com/office/drawing/2010/main"/>
              </a:ext>
            </a:extLst>
          </a:blip>
          <a:srcRect/>
          <a:stretch>
            <a:fillRect/>
          </a:stretch>
        </p:blipFill>
        <p:spPr bwMode="auto">
          <a:xfrm>
            <a:off x="386306" y="1879826"/>
            <a:ext cx="5731510" cy="3811270"/>
          </a:xfrm>
          <a:prstGeom prst="rect">
            <a:avLst/>
          </a:prstGeom>
          <a:noFill/>
          <a:ln>
            <a:solidFill>
              <a:schemeClr val="tx1"/>
            </a:solidFill>
          </a:ln>
        </p:spPr>
      </p:pic>
    </p:spTree>
    <p:extLst>
      <p:ext uri="{BB962C8B-B14F-4D97-AF65-F5344CB8AC3E}">
        <p14:creationId xmlns:p14="http://schemas.microsoft.com/office/powerpoint/2010/main" val="3257170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Sustainable Drainage Systems (</a:t>
            </a:r>
            <a:r>
              <a:rPr lang="en-GB" sz="4000" dirty="0" err="1"/>
              <a:t>SuDS</a:t>
            </a:r>
            <a:r>
              <a:rPr lang="en-GB" sz="4000" dirty="0"/>
              <a:t>)</a:t>
            </a:r>
          </a:p>
        </p:txBody>
      </p:sp>
      <p:sp>
        <p:nvSpPr>
          <p:cNvPr id="4" name="Content Placeholder 3"/>
          <p:cNvSpPr>
            <a:spLocks noGrp="1"/>
          </p:cNvSpPr>
          <p:nvPr>
            <p:ph sz="half" idx="2"/>
          </p:nvPr>
        </p:nvSpPr>
        <p:spPr>
          <a:xfrm>
            <a:off x="7565867" y="1683563"/>
            <a:ext cx="3980370" cy="4486991"/>
          </a:xfrm>
        </p:spPr>
        <p:txBody>
          <a:bodyPr>
            <a:normAutofit/>
          </a:bodyPr>
          <a:lstStyle/>
          <a:p>
            <a:r>
              <a:rPr lang="en-GB" sz="2400" dirty="0"/>
              <a:t>Sustainable Drainage (</a:t>
            </a:r>
            <a:r>
              <a:rPr lang="en-GB" sz="2400" dirty="0" err="1"/>
              <a:t>SuDS</a:t>
            </a:r>
            <a:r>
              <a:rPr lang="en-GB" sz="2400" dirty="0"/>
              <a:t>) helps reduce surface runoff from urban areas like the proposed Culm Garden Village.</a:t>
            </a:r>
          </a:p>
          <a:p>
            <a:r>
              <a:rPr lang="en-GB" sz="2400" dirty="0"/>
              <a:t>Infiltration in the soil, and water storage is encouraged.  </a:t>
            </a:r>
          </a:p>
          <a:p>
            <a:r>
              <a:rPr lang="en-GB" sz="2400" dirty="0"/>
              <a:t>The diagram shows ten ways that runoff can be reduced by sustainable urban drainage systems. </a:t>
            </a:r>
          </a:p>
        </p:txBody>
      </p:sp>
      <p:sp>
        <p:nvSpPr>
          <p:cNvPr id="5" name="Rectangle 4"/>
          <p:cNvSpPr/>
          <p:nvPr/>
        </p:nvSpPr>
        <p:spPr>
          <a:xfrm>
            <a:off x="302531" y="6170554"/>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hlinkClick r:id="rId2"/>
              </a:rPr>
              <a:t>Sustainable Urban Drainage Systems – SUDS – </a:t>
            </a:r>
            <a:r>
              <a:rPr lang="en-GB" sz="1200" dirty="0" err="1">
                <a:hlinkClick r:id="rId2"/>
              </a:rPr>
              <a:t>Hidrología</a:t>
            </a:r>
            <a:r>
              <a:rPr lang="en-GB" sz="1200" dirty="0">
                <a:hlinkClick r:id="rId2"/>
              </a:rPr>
              <a:t> Sustainable (hidrologiasostenible.com)</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9653585-09E1-412C-A8CD-EBA76F3B3E52}"/>
              </a:ext>
            </a:extLst>
          </p:cNvPr>
          <p:cNvPicPr/>
          <p:nvPr/>
        </p:nvPicPr>
        <p:blipFill>
          <a:blip r:embed="rId3" cstate="screen">
            <a:extLst>
              <a:ext uri="{28A0092B-C50C-407E-A947-70E740481C1C}">
                <a14:useLocalDpi xmlns:a14="http://schemas.microsoft.com/office/drawing/2010/main"/>
              </a:ext>
            </a:extLst>
          </a:blip>
          <a:stretch>
            <a:fillRect/>
          </a:stretch>
        </p:blipFill>
        <p:spPr>
          <a:xfrm>
            <a:off x="434232" y="1802130"/>
            <a:ext cx="6222290" cy="3792758"/>
          </a:xfrm>
          <a:prstGeom prst="rect">
            <a:avLst/>
          </a:prstGeom>
          <a:ln>
            <a:solidFill>
              <a:schemeClr val="tx1"/>
            </a:solidFill>
          </a:ln>
        </p:spPr>
      </p:pic>
    </p:spTree>
    <p:extLst>
      <p:ext uri="{BB962C8B-B14F-4D97-AF65-F5344CB8AC3E}">
        <p14:creationId xmlns:p14="http://schemas.microsoft.com/office/powerpoint/2010/main" val="948687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696" y="496861"/>
            <a:ext cx="10515600" cy="572522"/>
          </a:xfrm>
        </p:spPr>
        <p:txBody>
          <a:bodyPr>
            <a:normAutofit fontScale="90000"/>
          </a:bodyPr>
          <a:lstStyle/>
          <a:p>
            <a:br>
              <a:rPr lang="en-GB" sz="3100" b="1" dirty="0"/>
            </a:br>
            <a:br>
              <a:rPr lang="en-GB" sz="3100" b="1" dirty="0"/>
            </a:br>
            <a:r>
              <a:rPr lang="en-GB" dirty="0"/>
              <a:t>Will climate change increase the risk of flooding?</a:t>
            </a:r>
            <a:br>
              <a:rPr lang="en-GB" sz="3100" dirty="0"/>
            </a:br>
            <a:r>
              <a:rPr lang="en-GB" sz="3100" b="1" dirty="0"/>
              <a:t> </a:t>
            </a:r>
            <a:br>
              <a:rPr lang="en-GB" sz="4000" dirty="0"/>
            </a:br>
            <a:endParaRPr lang="en-GB" sz="4000" dirty="0"/>
          </a:p>
        </p:txBody>
      </p:sp>
      <p:sp>
        <p:nvSpPr>
          <p:cNvPr id="4" name="Content Placeholder 3"/>
          <p:cNvSpPr>
            <a:spLocks noGrp="1"/>
          </p:cNvSpPr>
          <p:nvPr>
            <p:ph sz="half" idx="2"/>
          </p:nvPr>
        </p:nvSpPr>
        <p:spPr>
          <a:xfrm>
            <a:off x="6164036" y="1657576"/>
            <a:ext cx="5739493" cy="4351338"/>
          </a:xfrm>
        </p:spPr>
        <p:txBody>
          <a:bodyPr>
            <a:noAutofit/>
          </a:bodyPr>
          <a:lstStyle/>
          <a:p>
            <a:pPr marL="0" indent="0">
              <a:buNone/>
            </a:pPr>
            <a:endParaRPr lang="en-GB" sz="2400" dirty="0"/>
          </a:p>
          <a:p>
            <a:pPr marL="0" indent="0">
              <a:buNone/>
            </a:pPr>
            <a:r>
              <a:rPr lang="en-GB" sz="2400" dirty="0"/>
              <a:t>Climate change is already having an impact in the South West:</a:t>
            </a:r>
          </a:p>
          <a:p>
            <a:r>
              <a:rPr lang="en-GB" sz="2400" dirty="0"/>
              <a:t>Average annual rainfall is 10% higher in 2021 than in 1961.</a:t>
            </a:r>
          </a:p>
          <a:p>
            <a:r>
              <a:rPr lang="en-GB" sz="2400" dirty="0"/>
              <a:t>Rainfall is becoming more seasonal, with a an increase in autumn rain by 28% and winter rain by 16%.</a:t>
            </a:r>
          </a:p>
          <a:p>
            <a:r>
              <a:rPr lang="en-GB" sz="2400" dirty="0"/>
              <a:t>By 2080, winter rainfall is expected to increase by 20-50%. </a:t>
            </a:r>
          </a:p>
        </p:txBody>
      </p:sp>
      <p:sp>
        <p:nvSpPr>
          <p:cNvPr id="5" name="TextBox 4"/>
          <p:cNvSpPr txBox="1"/>
          <p:nvPr/>
        </p:nvSpPr>
        <p:spPr>
          <a:xfrm>
            <a:off x="639989" y="1616528"/>
            <a:ext cx="2076659" cy="369332"/>
          </a:xfrm>
          <a:prstGeom prst="rect">
            <a:avLst/>
          </a:prstGeom>
          <a:noFill/>
          <a:ln>
            <a:solidFill>
              <a:schemeClr val="tx1"/>
            </a:solidFill>
          </a:ln>
        </p:spPr>
        <p:txBody>
          <a:bodyPr wrap="none" rtlCol="0">
            <a:spAutoFit/>
          </a:bodyPr>
          <a:lstStyle/>
          <a:p>
            <a:r>
              <a:rPr lang="en-GB" dirty="0"/>
              <a:t>Flooding at Killerton</a:t>
            </a:r>
          </a:p>
        </p:txBody>
      </p:sp>
      <p:sp>
        <p:nvSpPr>
          <p:cNvPr id="6" name="Rectangle 5"/>
          <p:cNvSpPr/>
          <p:nvPr/>
        </p:nvSpPr>
        <p:spPr>
          <a:xfrm>
            <a:off x="712696" y="6216134"/>
            <a:ext cx="5089085" cy="369332"/>
          </a:xfrm>
          <a:prstGeom prst="rect">
            <a:avLst/>
          </a:prstGeom>
        </p:spPr>
        <p:txBody>
          <a:bodyPr wrap="none">
            <a:spAutoFit/>
          </a:bodyPr>
          <a:lstStyle/>
          <a:p>
            <a:r>
              <a:rPr lang="en-GB" dirty="0">
                <a:hlinkClick r:id="rId2"/>
              </a:rPr>
              <a:t>https://connectingtheculm.com/discover-the-culm/</a:t>
            </a:r>
            <a:r>
              <a:rPr lang="en-GB" dirty="0"/>
              <a:t> </a:t>
            </a:r>
          </a:p>
        </p:txBody>
      </p:sp>
      <p:pic>
        <p:nvPicPr>
          <p:cNvPr id="7" name="Picture 6" descr="https://connectingtheculm.com/wp-content/uploads/2021/06/Culm-flooding-Ellerhayes-bridge-small.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2696" y="2183324"/>
            <a:ext cx="5181600" cy="3886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057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Teaching resources</a:t>
            </a:r>
          </a:p>
        </p:txBody>
      </p:sp>
      <p:sp>
        <p:nvSpPr>
          <p:cNvPr id="3" name="Content Placeholder 2"/>
          <p:cNvSpPr>
            <a:spLocks noGrp="1"/>
          </p:cNvSpPr>
          <p:nvPr>
            <p:ph idx="1"/>
          </p:nvPr>
        </p:nvSpPr>
        <p:spPr/>
        <p:txBody>
          <a:bodyPr>
            <a:normAutofit/>
          </a:bodyPr>
          <a:lstStyle/>
          <a:p>
            <a:pPr marL="0" indent="0">
              <a:buNone/>
            </a:pPr>
            <a:r>
              <a:rPr lang="en-GB" dirty="0"/>
              <a:t>There are three sets of resources:</a:t>
            </a:r>
          </a:p>
          <a:p>
            <a:pPr marL="514350" indent="-514350">
              <a:buAutoNum type="arabicPeriod"/>
            </a:pPr>
            <a:r>
              <a:rPr lang="en-GB" dirty="0"/>
              <a:t>A </a:t>
            </a:r>
            <a:r>
              <a:rPr lang="en-GB" dirty="0" err="1"/>
              <a:t>Powerpoint</a:t>
            </a:r>
            <a:r>
              <a:rPr lang="en-GB" dirty="0"/>
              <a:t> presentation providing students with an illustrated study of the issues and solutions associated with flood management in the River Culm catchment.</a:t>
            </a:r>
          </a:p>
          <a:p>
            <a:pPr marL="514350" indent="-514350">
              <a:buFont typeface="Arial" panose="020B0604020202020204" pitchFamily="34" charset="0"/>
              <a:buAutoNum type="arabicPeriod"/>
            </a:pPr>
            <a:r>
              <a:rPr lang="en-GB" dirty="0"/>
              <a:t>An accompanying worksheet to provide students with a learning framework and record of their study. This can be completed on paper or electronically. Common exam command words have been used to support students’ preparation for exam questions.</a:t>
            </a:r>
          </a:p>
          <a:p>
            <a:pPr marL="514350" indent="-514350">
              <a:buAutoNum type="arabicPeriod"/>
            </a:pPr>
            <a:r>
              <a:rPr lang="en-GB" dirty="0"/>
              <a:t>This PowerPoint presentation providing Teachers’ Notes including a selection of activities and references (slides 4-7). </a:t>
            </a:r>
          </a:p>
        </p:txBody>
      </p:sp>
    </p:spTree>
    <p:extLst>
      <p:ext uri="{BB962C8B-B14F-4D97-AF65-F5344CB8AC3E}">
        <p14:creationId xmlns:p14="http://schemas.microsoft.com/office/powerpoint/2010/main" val="34151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a:t>Activity: </a:t>
            </a:r>
            <a:r>
              <a:rPr lang="en-GB" sz="2800" dirty="0"/>
              <a:t>Using the photo, evaluate the ways that the river and its flood plain could be adapted to reduce the flood risk. </a:t>
            </a:r>
          </a:p>
        </p:txBody>
      </p:sp>
      <p:pic>
        <p:nvPicPr>
          <p:cNvPr id="1536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8015" y="1800518"/>
            <a:ext cx="5955114" cy="44669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9780814" y="6351814"/>
            <a:ext cx="1378904" cy="369332"/>
          </a:xfrm>
          <a:prstGeom prst="rect">
            <a:avLst/>
          </a:prstGeom>
          <a:noFill/>
        </p:spPr>
        <p:txBody>
          <a:bodyPr wrap="none" rtlCol="0">
            <a:spAutoFit/>
          </a:bodyPr>
          <a:lstStyle/>
          <a:p>
            <a:r>
              <a:rPr lang="en-GB" dirty="0"/>
              <a:t>(Culm SR 01)</a:t>
            </a:r>
          </a:p>
        </p:txBody>
      </p:sp>
    </p:spTree>
    <p:extLst>
      <p:ext uri="{BB962C8B-B14F-4D97-AF65-F5344CB8AC3E}">
        <p14:creationId xmlns:p14="http://schemas.microsoft.com/office/powerpoint/2010/main" val="2452199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100" b="1" dirty="0"/>
              <a:t>Activity:</a:t>
            </a:r>
            <a:r>
              <a:rPr lang="en-GB" sz="3100" dirty="0"/>
              <a:t> Using the photo, explain why climate change may increase the risk of flooding in the future.</a:t>
            </a:r>
            <a:br>
              <a:rPr lang="en-GB" sz="4000" dirty="0"/>
            </a:br>
            <a:endParaRPr lang="en-GB" sz="4000" dirty="0"/>
          </a:p>
        </p:txBody>
      </p:sp>
      <p:pic>
        <p:nvPicPr>
          <p:cNvPr id="11266" name="Picture 2" descr="https://connectingtheculm.com/wp-content/uploads/2021/06/Culm-flooding-Ellerhayes-bridge-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5359" y="1616528"/>
            <a:ext cx="5879761" cy="44098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1759" y="1616528"/>
            <a:ext cx="2076659" cy="369332"/>
          </a:xfrm>
          <a:prstGeom prst="rect">
            <a:avLst/>
          </a:prstGeom>
          <a:noFill/>
          <a:ln>
            <a:solidFill>
              <a:schemeClr val="tx1"/>
            </a:solidFill>
          </a:ln>
        </p:spPr>
        <p:txBody>
          <a:bodyPr wrap="none" rtlCol="0">
            <a:spAutoFit/>
          </a:bodyPr>
          <a:lstStyle/>
          <a:p>
            <a:r>
              <a:rPr lang="en-GB" dirty="0"/>
              <a:t>Flooding at Killerton</a:t>
            </a:r>
          </a:p>
        </p:txBody>
      </p:sp>
      <p:sp>
        <p:nvSpPr>
          <p:cNvPr id="6" name="Rectangle 5"/>
          <p:cNvSpPr/>
          <p:nvPr/>
        </p:nvSpPr>
        <p:spPr>
          <a:xfrm>
            <a:off x="712696" y="6216134"/>
            <a:ext cx="5089085" cy="369332"/>
          </a:xfrm>
          <a:prstGeom prst="rect">
            <a:avLst/>
          </a:prstGeom>
        </p:spPr>
        <p:txBody>
          <a:bodyPr wrap="none">
            <a:spAutoFit/>
          </a:bodyPr>
          <a:lstStyle/>
          <a:p>
            <a:r>
              <a:rPr lang="en-GB" dirty="0">
                <a:hlinkClick r:id="rId3"/>
              </a:rPr>
              <a:t>https://connectingtheculm.com/discover-the-culm/</a:t>
            </a:r>
            <a:r>
              <a:rPr lang="en-GB" dirty="0"/>
              <a:t> </a:t>
            </a:r>
          </a:p>
        </p:txBody>
      </p:sp>
    </p:spTree>
    <p:extLst>
      <p:ext uri="{BB962C8B-B14F-4D97-AF65-F5344CB8AC3E}">
        <p14:creationId xmlns:p14="http://schemas.microsoft.com/office/powerpoint/2010/main" val="624799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Activities</a:t>
            </a:r>
          </a:p>
        </p:txBody>
      </p:sp>
      <p:sp>
        <p:nvSpPr>
          <p:cNvPr id="6" name="Content Placeholder 5"/>
          <p:cNvSpPr>
            <a:spLocks noGrp="1"/>
          </p:cNvSpPr>
          <p:nvPr>
            <p:ph idx="1"/>
          </p:nvPr>
        </p:nvSpPr>
        <p:spPr/>
        <p:txBody>
          <a:bodyPr>
            <a:normAutofit fontScale="47500" lnSpcReduction="20000"/>
          </a:bodyPr>
          <a:lstStyle/>
          <a:p>
            <a:pPr marL="0" indent="0">
              <a:buNone/>
            </a:pPr>
            <a:r>
              <a:rPr lang="en-GB" sz="5900" dirty="0"/>
              <a:t>Further student activities may include:</a:t>
            </a:r>
          </a:p>
          <a:p>
            <a:pPr>
              <a:lnSpc>
                <a:spcPct val="120000"/>
              </a:lnSpc>
            </a:pPr>
            <a:r>
              <a:rPr lang="en-GB" sz="4200" dirty="0"/>
              <a:t>Explain why the River Culm floods.</a:t>
            </a:r>
          </a:p>
          <a:p>
            <a:pPr>
              <a:lnSpc>
                <a:spcPct val="120000"/>
              </a:lnSpc>
            </a:pPr>
            <a:r>
              <a:rPr lang="en-GB" sz="4200" dirty="0"/>
              <a:t>Suggest the impacts of flooding on people, property, farming and transport systems.</a:t>
            </a:r>
          </a:p>
          <a:p>
            <a:pPr>
              <a:lnSpc>
                <a:spcPct val="120000"/>
              </a:lnSpc>
            </a:pPr>
            <a:r>
              <a:rPr lang="en-GB" sz="4200" dirty="0"/>
              <a:t>Describe examples of hard engineering and evaluate the advantages and disadvantages of this type of flood management.</a:t>
            </a:r>
          </a:p>
          <a:p>
            <a:pPr>
              <a:lnSpc>
                <a:spcPct val="120000"/>
              </a:lnSpc>
            </a:pPr>
            <a:r>
              <a:rPr lang="en-GB" sz="4200" dirty="0"/>
              <a:t>Explain how nature-based solutions can reduce the risk of flooding.</a:t>
            </a:r>
          </a:p>
          <a:p>
            <a:pPr>
              <a:lnSpc>
                <a:spcPct val="120000"/>
              </a:lnSpc>
            </a:pPr>
            <a:r>
              <a:rPr lang="en-GB" sz="4200" dirty="0"/>
              <a:t>Assess how nature-based solutions may support biodiversity in the river channel and in the river valley.</a:t>
            </a:r>
          </a:p>
          <a:p>
            <a:pPr>
              <a:lnSpc>
                <a:spcPct val="120000"/>
              </a:lnSpc>
            </a:pPr>
            <a:r>
              <a:rPr lang="en-GB" sz="4200" dirty="0"/>
              <a:t>Explain how river restoration at Silverton Mill will reduce the flood risk. </a:t>
            </a:r>
          </a:p>
          <a:p>
            <a:pPr>
              <a:lnSpc>
                <a:spcPct val="120000"/>
              </a:lnSpc>
            </a:pPr>
            <a:r>
              <a:rPr lang="en-GB" sz="4200" dirty="0"/>
              <a:t>Suggest the possible impacts of Culm Garden Village on flood risk. How might SUDs mitigate the problem?</a:t>
            </a:r>
          </a:p>
          <a:p>
            <a:pPr marL="0" indent="0">
              <a:buNone/>
            </a:pPr>
            <a:endParaRPr lang="en-GB" dirty="0"/>
          </a:p>
          <a:p>
            <a:pPr marL="0" indent="0">
              <a:buNone/>
            </a:pPr>
            <a:endParaRPr lang="en-GB" dirty="0"/>
          </a:p>
          <a:p>
            <a:endParaRPr lang="en-GB" dirty="0"/>
          </a:p>
          <a:p>
            <a:pPr marL="0" indent="0">
              <a:buNone/>
            </a:pPr>
            <a:endParaRPr lang="en-GB" dirty="0"/>
          </a:p>
        </p:txBody>
      </p:sp>
    </p:spTree>
    <p:extLst>
      <p:ext uri="{BB962C8B-B14F-4D97-AF65-F5344CB8AC3E}">
        <p14:creationId xmlns:p14="http://schemas.microsoft.com/office/powerpoint/2010/main" val="3770575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References</a:t>
            </a:r>
          </a:p>
        </p:txBody>
      </p:sp>
      <p:sp>
        <p:nvSpPr>
          <p:cNvPr id="6" name="Content Placeholder 5"/>
          <p:cNvSpPr>
            <a:spLocks noGrp="1"/>
          </p:cNvSpPr>
          <p:nvPr>
            <p:ph idx="1"/>
          </p:nvPr>
        </p:nvSpPr>
        <p:spPr>
          <a:xfrm>
            <a:off x="318052" y="1404730"/>
            <a:ext cx="11569148" cy="5287618"/>
          </a:xfrm>
        </p:spPr>
        <p:txBody>
          <a:bodyPr>
            <a:normAutofit fontScale="70000" lnSpcReduction="20000"/>
          </a:bodyPr>
          <a:lstStyle/>
          <a:p>
            <a:pPr marL="0" indent="0">
              <a:buNone/>
            </a:pPr>
            <a:r>
              <a:rPr lang="en-GB" b="1" dirty="0"/>
              <a:t>Two useful videos:</a:t>
            </a:r>
          </a:p>
          <a:p>
            <a:r>
              <a:rPr lang="en-GB" dirty="0"/>
              <a:t>Journey along the Culm from </a:t>
            </a:r>
            <a:r>
              <a:rPr lang="en-GB" dirty="0" err="1"/>
              <a:t>Uffculme</a:t>
            </a:r>
            <a:r>
              <a:rPr lang="en-GB" dirty="0"/>
              <a:t> to </a:t>
            </a:r>
            <a:r>
              <a:rPr lang="en-GB" dirty="0" err="1"/>
              <a:t>Culmstock</a:t>
            </a:r>
            <a:r>
              <a:rPr lang="en-GB" dirty="0"/>
              <a:t>  </a:t>
            </a:r>
            <a:r>
              <a:rPr lang="en-GB" u="sng" dirty="0">
                <a:hlinkClick r:id="rId2"/>
              </a:rPr>
              <a:t>Journey along Culm from Uffculme to Culmstock</a:t>
            </a:r>
          </a:p>
          <a:p>
            <a:pPr marL="0" indent="0">
              <a:buNone/>
            </a:pPr>
            <a:r>
              <a:rPr lang="en-GB" dirty="0">
                <a:hlinkClick r:id="rId2"/>
              </a:rPr>
              <a:t>https://www.youtube.com/watch?v=hhN-gSE8lus</a:t>
            </a:r>
            <a:r>
              <a:rPr lang="en-GB" dirty="0"/>
              <a:t> </a:t>
            </a:r>
          </a:p>
          <a:p>
            <a:r>
              <a:rPr lang="en-GB" dirty="0"/>
              <a:t>Aerial Dimensions </a:t>
            </a:r>
            <a:r>
              <a:rPr lang="en-GB" dirty="0">
                <a:hlinkClick r:id="rId3"/>
              </a:rPr>
              <a:t>Https://connectingtheculm.com/discover-the-culm/</a:t>
            </a:r>
            <a:r>
              <a:rPr lang="en-GB" dirty="0"/>
              <a:t> </a:t>
            </a:r>
          </a:p>
          <a:p>
            <a:pPr marL="0" indent="0">
              <a:buNone/>
            </a:pPr>
            <a:endParaRPr lang="en-GB" dirty="0"/>
          </a:p>
          <a:p>
            <a:pPr marL="0" indent="0">
              <a:buNone/>
            </a:pPr>
            <a:r>
              <a:rPr lang="en-GB" b="1" dirty="0"/>
              <a:t>Case studies of Silverton Mill can be found here:</a:t>
            </a:r>
          </a:p>
          <a:p>
            <a:pPr>
              <a:lnSpc>
                <a:spcPct val="120000"/>
              </a:lnSpc>
              <a:spcAft>
                <a:spcPts val="1200"/>
              </a:spcAft>
            </a:pPr>
            <a:r>
              <a:rPr lang="en-GB" sz="29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a:rPr>
              <a:t>https://insideecology.com/2017/12/05/silverton-mill/</a:t>
            </a:r>
            <a:endParaRPr lang="en-GB" sz="2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1200"/>
              </a:spcAft>
            </a:pPr>
            <a:r>
              <a:rPr lang="en-GB" sz="29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5"/>
              </a:rPr>
              <a:t>https://www.johnfhuntregeneration.co.uk/silverton-mill/</a:t>
            </a:r>
            <a:endParaRPr lang="en-GB" sz="2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b="1" dirty="0"/>
              <a:t>Descriptions of Sustainable Drainage Systems (</a:t>
            </a:r>
            <a:r>
              <a:rPr lang="en-GB" b="1" dirty="0" err="1"/>
              <a:t>SuDS</a:t>
            </a:r>
            <a:r>
              <a:rPr lang="en-GB" b="1" dirty="0"/>
              <a:t>) can be found here: </a:t>
            </a:r>
          </a:p>
          <a:p>
            <a:pPr marL="0" indent="0">
              <a:buNone/>
            </a:pPr>
            <a:r>
              <a:rPr lang="en-GB" sz="2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https://www.susdrain.org/delivering-suds/using-suds/background/sustainable-drainage.html</a:t>
            </a:r>
            <a:endParaRPr lang="en-GB" sz="2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2900" i="1" dirty="0">
                <a:effectLst/>
                <a:latin typeface="Calibri" panose="020F0502020204030204" pitchFamily="34" charset="0"/>
                <a:ea typeface="Calibri" panose="020F0502020204030204" pitchFamily="34" charset="0"/>
                <a:cs typeface="Times New Roman" panose="02020603050405020304" pitchFamily="18" charset="0"/>
              </a:rPr>
              <a:t>(provides a clear summary and useful diagrams and images)</a:t>
            </a:r>
          </a:p>
          <a:p>
            <a:pPr>
              <a:lnSpc>
                <a:spcPct val="107000"/>
              </a:lnSpc>
              <a:spcAft>
                <a:spcPts val="800"/>
              </a:spcAft>
            </a:pPr>
            <a:r>
              <a:rPr lang="en-GB" sz="29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7"/>
              </a:rPr>
              <a:t>http://www.hidrologiasostenible.com/sustainable-urban-drainage-systems-suds/</a:t>
            </a:r>
            <a:endParaRPr lang="en-GB" sz="2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9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9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8"/>
              </a:rPr>
              <a:t>https://nerc.ukri.org/planetearth/stories/1751/</a:t>
            </a:r>
            <a:endParaRPr lang="en-GB" sz="29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GB" dirty="0">
              <a:solidFill>
                <a:srgbClr val="FF0000"/>
              </a:solidFill>
            </a:endParaRPr>
          </a:p>
          <a:p>
            <a:pPr marL="0" indent="0">
              <a:buNone/>
            </a:pPr>
            <a:endParaRPr lang="en-GB" dirty="0"/>
          </a:p>
        </p:txBody>
      </p:sp>
    </p:spTree>
    <p:extLst>
      <p:ext uri="{BB962C8B-B14F-4D97-AF65-F5344CB8AC3E}">
        <p14:creationId xmlns:p14="http://schemas.microsoft.com/office/powerpoint/2010/main" val="874058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4483-BD31-FA48-A391-AD4284D2B8B4}"/>
              </a:ext>
            </a:extLst>
          </p:cNvPr>
          <p:cNvSpPr>
            <a:spLocks noGrp="1"/>
          </p:cNvSpPr>
          <p:nvPr>
            <p:ph type="ctrTitle"/>
          </p:nvPr>
        </p:nvSpPr>
        <p:spPr>
          <a:xfrm>
            <a:off x="1820883" y="296884"/>
            <a:ext cx="9144000" cy="2387600"/>
          </a:xfrm>
        </p:spPr>
        <p:txBody>
          <a:bodyPr/>
          <a:lstStyle/>
          <a:p>
            <a:r>
              <a:rPr lang="en-US"/>
              <a:t>Flood Management </a:t>
            </a:r>
            <a:r>
              <a:rPr lang="en-US" dirty="0"/>
              <a:t>– GCSE resource pack</a:t>
            </a:r>
          </a:p>
        </p:txBody>
      </p:sp>
      <p:sp>
        <p:nvSpPr>
          <p:cNvPr id="3" name="Subtitle 2">
            <a:extLst>
              <a:ext uri="{FF2B5EF4-FFF2-40B4-BE49-F238E27FC236}">
                <a16:creationId xmlns:a16="http://schemas.microsoft.com/office/drawing/2014/main" id="{6C415EF7-A145-4743-8A1C-D4C46D4A95C6}"/>
              </a:ext>
            </a:extLst>
          </p:cNvPr>
          <p:cNvSpPr>
            <a:spLocks noGrp="1"/>
          </p:cNvSpPr>
          <p:nvPr>
            <p:ph type="subTitle" idx="1"/>
          </p:nvPr>
        </p:nvSpPr>
        <p:spPr>
          <a:xfrm>
            <a:off x="1820883" y="2776559"/>
            <a:ext cx="9144000" cy="1655762"/>
          </a:xfrm>
        </p:spPr>
        <p:txBody>
          <a:bodyPr>
            <a:normAutofit/>
          </a:bodyPr>
          <a:lstStyle/>
          <a:p>
            <a:r>
              <a:rPr lang="en-US" sz="4000" dirty="0"/>
              <a:t>River Culm catchment</a:t>
            </a:r>
          </a:p>
          <a:p>
            <a:r>
              <a:rPr lang="en-US" sz="4000" b="1" dirty="0"/>
              <a:t>Student Slides</a:t>
            </a:r>
          </a:p>
        </p:txBody>
      </p:sp>
      <p:sp>
        <p:nvSpPr>
          <p:cNvPr id="4" name="Rectangle 3">
            <a:extLst>
              <a:ext uri="{FF2B5EF4-FFF2-40B4-BE49-F238E27FC236}">
                <a16:creationId xmlns:a16="http://schemas.microsoft.com/office/drawing/2014/main" id="{7D1D2A19-1D06-0F43-8FB8-BB2CAE65A81F}"/>
              </a:ext>
            </a:extLst>
          </p:cNvPr>
          <p:cNvSpPr/>
          <p:nvPr/>
        </p:nvSpPr>
        <p:spPr>
          <a:xfrm>
            <a:off x="48000" y="0"/>
            <a:ext cx="360000" cy="6858000"/>
          </a:xfrm>
          <a:prstGeom prst="rect">
            <a:avLst/>
          </a:prstGeom>
          <a:solidFill>
            <a:srgbClr val="727F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1" name="Rectangle 10">
            <a:extLst>
              <a:ext uri="{FF2B5EF4-FFF2-40B4-BE49-F238E27FC236}">
                <a16:creationId xmlns:a16="http://schemas.microsoft.com/office/drawing/2014/main" id="{2374C08F-82B9-CB43-AD30-DEAAD69976D6}"/>
              </a:ext>
            </a:extLst>
          </p:cNvPr>
          <p:cNvSpPr/>
          <p:nvPr/>
        </p:nvSpPr>
        <p:spPr>
          <a:xfrm>
            <a:off x="0" y="0"/>
            <a:ext cx="48000" cy="6858000"/>
          </a:xfrm>
          <a:prstGeom prst="rect">
            <a:avLst/>
          </a:prstGeom>
          <a:solidFill>
            <a:srgbClr val="EBB3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Rectangle 6">
            <a:extLst>
              <a:ext uri="{FF2B5EF4-FFF2-40B4-BE49-F238E27FC236}">
                <a16:creationId xmlns:a16="http://schemas.microsoft.com/office/drawing/2014/main" id="{ACD98508-5DD4-7F40-96C3-F9B497230000}"/>
              </a:ext>
            </a:extLst>
          </p:cNvPr>
          <p:cNvSpPr/>
          <p:nvPr/>
        </p:nvSpPr>
        <p:spPr>
          <a:xfrm>
            <a:off x="408000" y="0"/>
            <a:ext cx="52800" cy="6858000"/>
          </a:xfrm>
          <a:prstGeom prst="rect">
            <a:avLst/>
          </a:prstGeom>
          <a:solidFill>
            <a:srgbClr val="001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8" name="Picture 7" descr="Logo&#10;&#10;Description automatically generated with medium confidence">
            <a:extLst>
              <a:ext uri="{FF2B5EF4-FFF2-40B4-BE49-F238E27FC236}">
                <a16:creationId xmlns:a16="http://schemas.microsoft.com/office/drawing/2014/main" id="{E4B8ECD3-49B2-4C1C-A8DA-C941BF996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9831" y="5223457"/>
            <a:ext cx="3682766" cy="1281603"/>
          </a:xfrm>
          <a:prstGeom prst="rect">
            <a:avLst/>
          </a:prstGeom>
        </p:spPr>
      </p:pic>
      <p:pic>
        <p:nvPicPr>
          <p:cNvPr id="9" name="Picture 8" descr="Logo&#10;&#10;Description automatically generated">
            <a:extLst>
              <a:ext uri="{FF2B5EF4-FFF2-40B4-BE49-F238E27FC236}">
                <a16:creationId xmlns:a16="http://schemas.microsoft.com/office/drawing/2014/main" id="{157AE7A9-5C96-48D8-903B-8C36FA719E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2349" y="4466665"/>
            <a:ext cx="2094451" cy="2094451"/>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DBC18EE4-F2E3-4BCF-A1D3-AEDEA57BE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800" y="5013383"/>
            <a:ext cx="2759978" cy="1547733"/>
          </a:xfrm>
          <a:prstGeom prst="rect">
            <a:avLst/>
          </a:prstGeom>
        </p:spPr>
      </p:pic>
    </p:spTree>
    <p:extLst>
      <p:ext uri="{BB962C8B-B14F-4D97-AF65-F5344CB8AC3E}">
        <p14:creationId xmlns:p14="http://schemas.microsoft.com/office/powerpoint/2010/main" val="3658260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The River Culm drainage basin</a:t>
            </a:r>
          </a:p>
        </p:txBody>
      </p:sp>
      <p:sp>
        <p:nvSpPr>
          <p:cNvPr id="4" name="Content Placeholder 3"/>
          <p:cNvSpPr>
            <a:spLocks noGrp="1"/>
          </p:cNvSpPr>
          <p:nvPr>
            <p:ph sz="half" idx="2"/>
          </p:nvPr>
        </p:nvSpPr>
        <p:spPr>
          <a:xfrm>
            <a:off x="6196693" y="1681728"/>
            <a:ext cx="5181600" cy="4351338"/>
          </a:xfrm>
        </p:spPr>
        <p:txBody>
          <a:bodyPr>
            <a:noAutofit/>
          </a:bodyPr>
          <a:lstStyle/>
          <a:p>
            <a:r>
              <a:rPr lang="en-GB" sz="2400" dirty="0"/>
              <a:t>The River Culm flows through the ‘Redlands’ of Mid and East Devon.</a:t>
            </a:r>
          </a:p>
          <a:p>
            <a:r>
              <a:rPr lang="en-GB" sz="2400" dirty="0"/>
              <a:t>It is the longest tributary of the River Exe and drains an area of 280 square km.</a:t>
            </a:r>
          </a:p>
          <a:p>
            <a:r>
              <a:rPr lang="en-GB" sz="2400" dirty="0"/>
              <a:t>The river rises at a spring near Culmhead in the Blackdown Hills. It flows through Hemyock and Cullompton to join the River Exe near Stoke Canon.</a:t>
            </a:r>
          </a:p>
          <a:p>
            <a:r>
              <a:rPr lang="en-GB" sz="2400" dirty="0"/>
              <a:t>The catchment is predominantly rural, comprising mixed woodland and agricultural (mostly pasture). </a:t>
            </a:r>
          </a:p>
        </p:txBody>
      </p:sp>
      <p:pic>
        <p:nvPicPr>
          <p:cNvPr id="7" name="Content Placeholder 6">
            <a:extLst>
              <a:ext uri="{FF2B5EF4-FFF2-40B4-BE49-F238E27FC236}">
                <a16:creationId xmlns:a16="http://schemas.microsoft.com/office/drawing/2014/main" id="{628362A4-0ECD-47C1-BCB1-E718C7FBF0FF}"/>
              </a:ext>
            </a:extLst>
          </p:cNvPr>
          <p:cNvPicPr>
            <a:picLocks noGrp="1" noChangeAspect="1"/>
          </p:cNvPicPr>
          <p:nvPr>
            <p:ph sz="half" idx="1"/>
          </p:nvPr>
        </p:nvPicPr>
        <p:blipFill>
          <a:blip r:embed="rId2" cstate="print">
            <a:extLst>
              <a:ext uri="{28A0092B-C50C-407E-A947-70E740481C1C}">
                <a14:useLocalDpi xmlns:a14="http://schemas.microsoft.com/office/drawing/2010/main"/>
              </a:ext>
            </a:extLst>
          </a:blip>
          <a:stretch>
            <a:fillRect/>
          </a:stretch>
        </p:blipFill>
        <p:spPr>
          <a:xfrm>
            <a:off x="830035" y="1663955"/>
            <a:ext cx="5181600" cy="3645978"/>
          </a:xfrm>
          <a:prstGeom prst="rect">
            <a:avLst/>
          </a:prstGeom>
          <a:ln>
            <a:solidFill>
              <a:schemeClr val="tx1"/>
            </a:solidFill>
          </a:ln>
        </p:spPr>
      </p:pic>
      <p:pic>
        <p:nvPicPr>
          <p:cNvPr id="8" name="Picture 7">
            <a:extLst>
              <a:ext uri="{FF2B5EF4-FFF2-40B4-BE49-F238E27FC236}">
                <a16:creationId xmlns:a16="http://schemas.microsoft.com/office/drawing/2014/main" id="{9956DCE2-B0EC-4A21-95AC-EF8086D063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b="-4940"/>
          <a:stretch/>
        </p:blipFill>
        <p:spPr>
          <a:xfrm>
            <a:off x="4425043" y="4011487"/>
            <a:ext cx="1495688" cy="1155820"/>
          </a:xfrm>
          <a:prstGeom prst="rect">
            <a:avLst/>
          </a:prstGeom>
          <a:ln>
            <a:solidFill>
              <a:schemeClr val="tx1"/>
            </a:solidFill>
          </a:ln>
        </p:spPr>
      </p:pic>
      <p:pic>
        <p:nvPicPr>
          <p:cNvPr id="9" name="Picture 8">
            <a:extLst>
              <a:ext uri="{FF2B5EF4-FFF2-40B4-BE49-F238E27FC236}">
                <a16:creationId xmlns:a16="http://schemas.microsoft.com/office/drawing/2014/main" id="{C4578FE1-2684-4950-B2B2-47D79D1C900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8740"/>
          <a:stretch/>
        </p:blipFill>
        <p:spPr>
          <a:xfrm>
            <a:off x="1445080" y="5379580"/>
            <a:ext cx="3910692" cy="1306972"/>
          </a:xfrm>
          <a:prstGeom prst="rect">
            <a:avLst/>
          </a:prstGeom>
          <a:ln>
            <a:solidFill>
              <a:schemeClr val="tx1"/>
            </a:solidFill>
          </a:ln>
        </p:spPr>
      </p:pic>
      <p:cxnSp>
        <p:nvCxnSpPr>
          <p:cNvPr id="11" name="Straight Arrow Connector 10"/>
          <p:cNvCxnSpPr/>
          <p:nvPr/>
        </p:nvCxnSpPr>
        <p:spPr>
          <a:xfrm flipV="1">
            <a:off x="1028700" y="1820636"/>
            <a:ext cx="0" cy="3184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41646" y="1820635"/>
            <a:ext cx="268022" cy="246221"/>
          </a:xfrm>
          <a:prstGeom prst="rect">
            <a:avLst/>
          </a:prstGeom>
          <a:noFill/>
        </p:spPr>
        <p:txBody>
          <a:bodyPr wrap="none" rtlCol="0">
            <a:spAutoFit/>
          </a:bodyPr>
          <a:lstStyle/>
          <a:p>
            <a:r>
              <a:rPr lang="en-GB" sz="1000" dirty="0"/>
              <a:t>N</a:t>
            </a:r>
          </a:p>
        </p:txBody>
      </p:sp>
      <p:sp>
        <p:nvSpPr>
          <p:cNvPr id="3" name="TextBox 2">
            <a:extLst>
              <a:ext uri="{FF2B5EF4-FFF2-40B4-BE49-F238E27FC236}">
                <a16:creationId xmlns:a16="http://schemas.microsoft.com/office/drawing/2014/main" id="{149278BC-2A69-4183-AEAB-422827BFC751}"/>
              </a:ext>
            </a:extLst>
          </p:cNvPr>
          <p:cNvSpPr txBox="1"/>
          <p:nvPr/>
        </p:nvSpPr>
        <p:spPr>
          <a:xfrm>
            <a:off x="5009322" y="2001078"/>
            <a:ext cx="1282624" cy="253916"/>
          </a:xfrm>
          <a:prstGeom prst="rect">
            <a:avLst/>
          </a:prstGeom>
          <a:noFill/>
        </p:spPr>
        <p:txBody>
          <a:bodyPr wrap="square" rtlCol="0">
            <a:spAutoFit/>
          </a:bodyPr>
          <a:lstStyle/>
          <a:p>
            <a:r>
              <a:rPr lang="en-GB" sz="1050" b="1" dirty="0" err="1"/>
              <a:t>Culmhead</a:t>
            </a:r>
            <a:endParaRPr lang="en-GB" sz="1050" b="1" dirty="0"/>
          </a:p>
        </p:txBody>
      </p:sp>
      <p:sp>
        <p:nvSpPr>
          <p:cNvPr id="5" name="TextBox 4">
            <a:extLst>
              <a:ext uri="{FF2B5EF4-FFF2-40B4-BE49-F238E27FC236}">
                <a16:creationId xmlns:a16="http://schemas.microsoft.com/office/drawing/2014/main" id="{B9A37B7B-518E-4363-AB00-57736E9E96F0}"/>
              </a:ext>
            </a:extLst>
          </p:cNvPr>
          <p:cNvSpPr txBox="1"/>
          <p:nvPr/>
        </p:nvSpPr>
        <p:spPr>
          <a:xfrm>
            <a:off x="838200" y="4757530"/>
            <a:ext cx="537327" cy="415498"/>
          </a:xfrm>
          <a:prstGeom prst="rect">
            <a:avLst/>
          </a:prstGeom>
          <a:noFill/>
        </p:spPr>
        <p:txBody>
          <a:bodyPr wrap="none" rtlCol="0">
            <a:spAutoFit/>
          </a:bodyPr>
          <a:lstStyle/>
          <a:p>
            <a:r>
              <a:rPr lang="en-GB" sz="1050" b="1" dirty="0"/>
              <a:t>Stoke </a:t>
            </a:r>
          </a:p>
          <a:p>
            <a:r>
              <a:rPr lang="en-GB" sz="1050" b="1" dirty="0"/>
              <a:t>Canon</a:t>
            </a:r>
          </a:p>
        </p:txBody>
      </p:sp>
    </p:spTree>
    <p:extLst>
      <p:ext uri="{BB962C8B-B14F-4D97-AF65-F5344CB8AC3E}">
        <p14:creationId xmlns:p14="http://schemas.microsoft.com/office/powerpoint/2010/main" val="93645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2048</Words>
  <Application>Microsoft Office PowerPoint</Application>
  <PresentationFormat>Widescreen</PresentationFormat>
  <Paragraphs>173</Paragraphs>
  <Slides>26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Flood Management – GCSE resource pack</vt:lpstr>
      <vt:lpstr>Flood management in the River Culm catchment</vt:lpstr>
      <vt:lpstr>Teaching resources</vt:lpstr>
      <vt:lpstr>Activity: Using the photo, evaluate the ways that the river and its flood plain could be adapted to reduce the flood risk. </vt:lpstr>
      <vt:lpstr>Activity: Using the photo, explain why climate change may increase the risk of flooding in the future. </vt:lpstr>
      <vt:lpstr>Activities</vt:lpstr>
      <vt:lpstr>References</vt:lpstr>
      <vt:lpstr>Flood Management – GCSE resource pack</vt:lpstr>
      <vt:lpstr>The River Culm drainage basin</vt:lpstr>
      <vt:lpstr>River Culm catchment: land use</vt:lpstr>
      <vt:lpstr>Flood risks on the River Culm </vt:lpstr>
      <vt:lpstr>Why does the River Culm flood?</vt:lpstr>
      <vt:lpstr>Flood risks – effects of recent floods</vt:lpstr>
      <vt:lpstr>Flood management methods</vt:lpstr>
      <vt:lpstr>Flood management methods – hard engineering</vt:lpstr>
      <vt:lpstr>Culm flood management - hard engineering</vt:lpstr>
      <vt:lpstr>Flood management: nature-based solutions</vt:lpstr>
      <vt:lpstr>Nature-based solutions – slowing runoff</vt:lpstr>
      <vt:lpstr>Nature-based solutions – scrapes</vt:lpstr>
      <vt:lpstr>Nature-based solutions: floodplain restoration</vt:lpstr>
      <vt:lpstr>Nature-based solutions – woodland management</vt:lpstr>
      <vt:lpstr>Nature-based solutions: leaky barriers and beavers</vt:lpstr>
      <vt:lpstr>Silverton Mills – river restoration</vt:lpstr>
      <vt:lpstr>River Culm catchment – increasing urbanisation</vt:lpstr>
      <vt:lpstr>Sustainable Drainage Systems (SuDS)</vt:lpstr>
      <vt:lpstr>  Will climate change increase the risk of flooding?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McHugo</dc:creator>
  <cp:lastModifiedBy>Sarah Ward</cp:lastModifiedBy>
  <cp:revision>162</cp:revision>
  <dcterms:created xsi:type="dcterms:W3CDTF">2020-10-27T15:27:07Z</dcterms:created>
  <dcterms:modified xsi:type="dcterms:W3CDTF">2021-11-01T15:17:23Z</dcterms:modified>
</cp:coreProperties>
</file>