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7" r:id="rId3"/>
    <p:sldId id="318" r:id="rId4"/>
    <p:sldId id="324" r:id="rId5"/>
    <p:sldId id="325" r:id="rId6"/>
    <p:sldId id="326" r:id="rId7"/>
    <p:sldId id="316" r:id="rId8"/>
    <p:sldId id="319" r:id="rId9"/>
    <p:sldId id="328" r:id="rId10"/>
    <p:sldId id="272" r:id="rId11"/>
    <p:sldId id="274" r:id="rId12"/>
    <p:sldId id="273" r:id="rId13"/>
    <p:sldId id="275" r:id="rId14"/>
    <p:sldId id="276" r:id="rId15"/>
    <p:sldId id="278" r:id="rId16"/>
    <p:sldId id="279" r:id="rId17"/>
    <p:sldId id="289" r:id="rId18"/>
    <p:sldId id="280" r:id="rId19"/>
    <p:sldId id="290" r:id="rId20"/>
    <p:sldId id="284" r:id="rId21"/>
    <p:sldId id="294" r:id="rId22"/>
    <p:sldId id="295" r:id="rId23"/>
    <p:sldId id="293" r:id="rId24"/>
    <p:sldId id="292" r:id="rId25"/>
    <p:sldId id="297" r:id="rId26"/>
    <p:sldId id="300" r:id="rId27"/>
    <p:sldId id="302" r:id="rId28"/>
    <p:sldId id="30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s' Notes" id="{3AAEA701-3D4B-43F8-856B-07E15DA97472}">
          <p14:sldIdLst>
            <p14:sldId id="257"/>
            <p14:sldId id="317"/>
            <p14:sldId id="318"/>
            <p14:sldId id="324"/>
            <p14:sldId id="325"/>
            <p14:sldId id="326"/>
            <p14:sldId id="316"/>
            <p14:sldId id="319"/>
          </p14:sldIdLst>
        </p14:section>
        <p14:section name="Student Slides" id="{0665B389-6434-4F4A-AB2F-18966114FF8B}">
          <p14:sldIdLst>
            <p14:sldId id="328"/>
            <p14:sldId id="272"/>
            <p14:sldId id="274"/>
            <p14:sldId id="273"/>
            <p14:sldId id="275"/>
            <p14:sldId id="276"/>
            <p14:sldId id="278"/>
            <p14:sldId id="279"/>
            <p14:sldId id="289"/>
            <p14:sldId id="280"/>
            <p14:sldId id="290"/>
            <p14:sldId id="284"/>
            <p14:sldId id="294"/>
            <p14:sldId id="295"/>
            <p14:sldId id="293"/>
            <p14:sldId id="292"/>
            <p14:sldId id="297"/>
            <p14:sldId id="300"/>
            <p14:sldId id="302"/>
            <p14:sldId id="3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886" autoAdjust="0"/>
  </p:normalViewPr>
  <p:slideViewPr>
    <p:cSldViewPr snapToGrid="0">
      <p:cViewPr varScale="1">
        <p:scale>
          <a:sx n="90" d="100"/>
          <a:sy n="90"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[LCM2015_CulmClip.xls]Sheet1!PivotTable1</c:name>
    <c:fmtId val="-1"/>
  </c:pivotSource>
  <c:chart>
    <c:autoTitleDeleted val="1"/>
    <c:pivotFmts>
      <c:pivotFmt>
        <c:idx val="0"/>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s>
    <c:plotArea>
      <c:layout/>
      <c:pieChart>
        <c:varyColors val="1"/>
        <c:ser>
          <c:idx val="0"/>
          <c:order val="0"/>
          <c:tx>
            <c:strRef>
              <c:f>Sheet1!$B$3:$B$4</c:f>
              <c:strCache>
                <c:ptCount val="1"/>
                <c:pt idx="0">
                  <c:v>Total</c:v>
                </c:pt>
              </c:strCache>
            </c:strRef>
          </c:tx>
          <c:spPr>
            <a:ln w="9525"/>
          </c:spPr>
          <c:dPt>
            <c:idx val="0"/>
            <c:bubble3D val="0"/>
            <c:spPr>
              <a:solidFill>
                <a:srgbClr val="D7B19E"/>
              </a:solidFill>
              <a:ln w="9525">
                <a:solidFill>
                  <a:schemeClr val="lt1"/>
                </a:solidFill>
              </a:ln>
              <a:effectLst/>
            </c:spPr>
            <c:extLst>
              <c:ext xmlns:c16="http://schemas.microsoft.com/office/drawing/2014/chart" uri="{C3380CC4-5D6E-409C-BE32-E72D297353CC}">
                <c16:uniqueId val="{00000001-5036-43F5-A25B-9B512459F6F2}"/>
              </c:ext>
            </c:extLst>
          </c:dPt>
          <c:dPt>
            <c:idx val="1"/>
            <c:bubble3D val="0"/>
            <c:spPr>
              <a:solidFill>
                <a:srgbClr val="A5F57A"/>
              </a:solidFill>
              <a:ln w="9525">
                <a:solidFill>
                  <a:schemeClr val="lt1"/>
                </a:solidFill>
              </a:ln>
              <a:effectLst/>
            </c:spPr>
            <c:extLst>
              <c:ext xmlns:c16="http://schemas.microsoft.com/office/drawing/2014/chart" uri="{C3380CC4-5D6E-409C-BE32-E72D297353CC}">
                <c16:uniqueId val="{00000003-5036-43F5-A25B-9B512459F6F2}"/>
              </c:ext>
            </c:extLst>
          </c:dPt>
          <c:dPt>
            <c:idx val="2"/>
            <c:bubble3D val="0"/>
            <c:spPr>
              <a:solidFill>
                <a:srgbClr val="267300"/>
              </a:solidFill>
              <a:ln w="9525">
                <a:solidFill>
                  <a:schemeClr val="lt1"/>
                </a:solidFill>
              </a:ln>
              <a:effectLst/>
            </c:spPr>
            <c:extLst>
              <c:ext xmlns:c16="http://schemas.microsoft.com/office/drawing/2014/chart" uri="{C3380CC4-5D6E-409C-BE32-E72D297353CC}">
                <c16:uniqueId val="{00000005-5036-43F5-A25B-9B512459F6F2}"/>
              </c:ext>
            </c:extLst>
          </c:dPt>
          <c:dPt>
            <c:idx val="3"/>
            <c:bubble3D val="0"/>
            <c:spPr>
              <a:solidFill>
                <a:srgbClr val="73B2FF"/>
              </a:solidFill>
              <a:ln w="9525">
                <a:solidFill>
                  <a:schemeClr val="lt1"/>
                </a:solidFill>
              </a:ln>
              <a:effectLst/>
            </c:spPr>
            <c:extLst>
              <c:ext xmlns:c16="http://schemas.microsoft.com/office/drawing/2014/chart" uri="{C3380CC4-5D6E-409C-BE32-E72D297353CC}">
                <c16:uniqueId val="{00000007-5036-43F5-A25B-9B512459F6F2}"/>
              </c:ext>
            </c:extLst>
          </c:dPt>
          <c:dPt>
            <c:idx val="4"/>
            <c:bubble3D val="0"/>
            <c:spPr>
              <a:solidFill>
                <a:srgbClr val="AA66CD"/>
              </a:solidFill>
              <a:ln w="9525">
                <a:solidFill>
                  <a:schemeClr val="lt1"/>
                </a:solidFill>
              </a:ln>
              <a:effectLst/>
            </c:spPr>
            <c:extLst>
              <c:ext xmlns:c16="http://schemas.microsoft.com/office/drawing/2014/chart" uri="{C3380CC4-5D6E-409C-BE32-E72D297353CC}">
                <c16:uniqueId val="{00000009-5036-43F5-A25B-9B512459F6F2}"/>
              </c:ext>
            </c:extLst>
          </c:dPt>
          <c:dPt>
            <c:idx val="5"/>
            <c:bubble3D val="0"/>
            <c:spPr>
              <a:solidFill>
                <a:srgbClr val="E9FFBE"/>
              </a:solidFill>
              <a:ln w="9525">
                <a:solidFill>
                  <a:schemeClr val="lt1"/>
                </a:solidFill>
              </a:ln>
              <a:effectLst/>
            </c:spPr>
            <c:extLst>
              <c:ext xmlns:c16="http://schemas.microsoft.com/office/drawing/2014/chart" uri="{C3380CC4-5D6E-409C-BE32-E72D297353CC}">
                <c16:uniqueId val="{0000000B-5036-43F5-A25B-9B512459F6F2}"/>
              </c:ext>
            </c:extLst>
          </c:dPt>
          <c:dPt>
            <c:idx val="6"/>
            <c:bubble3D val="0"/>
            <c:spPr>
              <a:solidFill>
                <a:srgbClr val="343434"/>
              </a:solidFill>
              <a:ln w="9525">
                <a:solidFill>
                  <a:schemeClr val="lt1"/>
                </a:solidFill>
              </a:ln>
              <a:effectLst/>
            </c:spPr>
            <c:extLst>
              <c:ext xmlns:c16="http://schemas.microsoft.com/office/drawing/2014/chart" uri="{C3380CC4-5D6E-409C-BE32-E72D297353CC}">
                <c16:uniqueId val="{0000000D-5036-43F5-A25B-9B512459F6F2}"/>
              </c:ext>
            </c:extLst>
          </c:dPt>
          <c:dPt>
            <c:idx val="7"/>
            <c:bubble3D val="0"/>
            <c:spPr>
              <a:solidFill>
                <a:srgbClr val="FFFF73"/>
              </a:solidFill>
              <a:ln w="9525">
                <a:solidFill>
                  <a:schemeClr val="lt1"/>
                </a:solidFill>
              </a:ln>
              <a:effectLst/>
            </c:spPr>
            <c:extLst>
              <c:ext xmlns:c16="http://schemas.microsoft.com/office/drawing/2014/chart" uri="{C3380CC4-5D6E-409C-BE32-E72D297353CC}">
                <c16:uniqueId val="{0000000F-5036-43F5-A25B-9B512459F6F2}"/>
              </c:ext>
            </c:extLst>
          </c:dPt>
          <c:dPt>
            <c:idx val="8"/>
            <c:bubble3D val="0"/>
            <c:spPr>
              <a:solidFill>
                <a:srgbClr val="CCCCCC"/>
              </a:solidFill>
              <a:ln w="9525">
                <a:solidFill>
                  <a:schemeClr val="lt1"/>
                </a:solidFill>
              </a:ln>
              <a:effectLst/>
            </c:spPr>
            <c:extLst>
              <c:ext xmlns:c16="http://schemas.microsoft.com/office/drawing/2014/chart" uri="{C3380CC4-5D6E-409C-BE32-E72D297353CC}">
                <c16:uniqueId val="{00000011-5036-43F5-A25B-9B512459F6F2}"/>
              </c:ext>
            </c:extLst>
          </c:dPt>
          <c:dPt>
            <c:idx val="9"/>
            <c:bubble3D val="0"/>
            <c:spPr>
              <a:solidFill>
                <a:srgbClr val="838182"/>
              </a:solidFill>
              <a:ln w="9525">
                <a:solidFill>
                  <a:schemeClr val="lt1"/>
                </a:solidFill>
              </a:ln>
              <a:effectLst/>
            </c:spPr>
            <c:extLst>
              <c:ext xmlns:c16="http://schemas.microsoft.com/office/drawing/2014/chart" uri="{C3380CC4-5D6E-409C-BE32-E72D297353CC}">
                <c16:uniqueId val="{00000013-5036-43F5-A25B-9B512459F6F2}"/>
              </c:ext>
            </c:extLst>
          </c:dPt>
          <c:dLbls>
            <c:dLbl>
              <c:idx val="3"/>
              <c:delete val="1"/>
              <c:extLst>
                <c:ext xmlns:c15="http://schemas.microsoft.com/office/drawing/2012/chart" uri="{CE6537A1-D6FC-4f65-9D91-7224C49458BB}"/>
                <c:ext xmlns:c16="http://schemas.microsoft.com/office/drawing/2014/chart" uri="{C3380CC4-5D6E-409C-BE32-E72D297353CC}">
                  <c16:uniqueId val="{00000007-5036-43F5-A25B-9B512459F6F2}"/>
                </c:ext>
              </c:extLst>
            </c:dLbl>
            <c:dLbl>
              <c:idx val="4"/>
              <c:delete val="1"/>
              <c:extLst>
                <c:ext xmlns:c15="http://schemas.microsoft.com/office/drawing/2012/chart" uri="{CE6537A1-D6FC-4f65-9D91-7224C49458BB}"/>
                <c:ext xmlns:c16="http://schemas.microsoft.com/office/drawing/2014/chart" uri="{C3380CC4-5D6E-409C-BE32-E72D297353CC}">
                  <c16:uniqueId val="{00000009-5036-43F5-A25B-9B512459F6F2}"/>
                </c:ext>
              </c:extLst>
            </c:dLbl>
            <c:dLbl>
              <c:idx val="6"/>
              <c:delete val="1"/>
              <c:extLst>
                <c:ext xmlns:c15="http://schemas.microsoft.com/office/drawing/2012/chart" uri="{CE6537A1-D6FC-4f65-9D91-7224C49458BB}"/>
                <c:ext xmlns:c16="http://schemas.microsoft.com/office/drawing/2014/chart" uri="{C3380CC4-5D6E-409C-BE32-E72D297353CC}">
                  <c16:uniqueId val="{0000000D-5036-43F5-A25B-9B512459F6F2}"/>
                </c:ext>
              </c:extLst>
            </c:dLbl>
            <c:dLbl>
              <c:idx val="7"/>
              <c:delete val="1"/>
              <c:extLst>
                <c:ext xmlns:c15="http://schemas.microsoft.com/office/drawing/2012/chart" uri="{CE6537A1-D6FC-4f65-9D91-7224C49458BB}"/>
                <c:ext xmlns:c16="http://schemas.microsoft.com/office/drawing/2014/chart" uri="{C3380CC4-5D6E-409C-BE32-E72D297353CC}">
                  <c16:uniqueId val="{0000000F-5036-43F5-A25B-9B512459F6F2}"/>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Sheet1!$A$5:$A$15</c:f>
              <c:strCache>
                <c:ptCount val="10"/>
                <c:pt idx="0">
                  <c:v>Arable</c:v>
                </c:pt>
                <c:pt idx="1">
                  <c:v>Broadleaved Woodland</c:v>
                </c:pt>
                <c:pt idx="2">
                  <c:v>Coniferous Woodland</c:v>
                </c:pt>
                <c:pt idx="3">
                  <c:v>Freshwater</c:v>
                </c:pt>
                <c:pt idx="4">
                  <c:v>Heather</c:v>
                </c:pt>
                <c:pt idx="5">
                  <c:v>Improved Grassland</c:v>
                </c:pt>
                <c:pt idx="6">
                  <c:v>Inland Rock</c:v>
                </c:pt>
                <c:pt idx="7">
                  <c:v>Neutral Grassland</c:v>
                </c:pt>
                <c:pt idx="8">
                  <c:v>Suburban</c:v>
                </c:pt>
                <c:pt idx="9">
                  <c:v>Urban</c:v>
                </c:pt>
              </c:strCache>
            </c:strRef>
          </c:cat>
          <c:val>
            <c:numRef>
              <c:f>Sheet1!$B$5:$B$15</c:f>
              <c:numCache>
                <c:formatCode>General</c:formatCode>
                <c:ptCount val="10"/>
                <c:pt idx="0">
                  <c:v>67281493.885557979</c:v>
                </c:pt>
                <c:pt idx="1">
                  <c:v>19781220.179608971</c:v>
                </c:pt>
                <c:pt idx="2">
                  <c:v>4075301.0216414495</c:v>
                </c:pt>
                <c:pt idx="3">
                  <c:v>207547.189823427</c:v>
                </c:pt>
                <c:pt idx="4">
                  <c:v>233654.77316228999</c:v>
                </c:pt>
                <c:pt idx="5">
                  <c:v>171697804.97280648</c:v>
                </c:pt>
                <c:pt idx="6">
                  <c:v>744878.66153796203</c:v>
                </c:pt>
                <c:pt idx="7">
                  <c:v>385412.83589565102</c:v>
                </c:pt>
                <c:pt idx="8">
                  <c:v>9293486.7796239164</c:v>
                </c:pt>
                <c:pt idx="9">
                  <c:v>2151894.2725188928</c:v>
                </c:pt>
              </c:numCache>
            </c:numRef>
          </c:val>
          <c:extLst>
            <c:ext xmlns:c16="http://schemas.microsoft.com/office/drawing/2014/chart" uri="{C3380CC4-5D6E-409C-BE32-E72D297353CC}">
              <c16:uniqueId val="{00000014-5036-43F5-A25B-9B512459F6F2}"/>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1">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E56F-0BA7-4F27-BC64-299002212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0A97F4-F002-4BB8-8035-D3D127A70DB0}"/>
              </a:ext>
            </a:extLst>
          </p:cNvPr>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ACAF5A-1FF1-4EA5-9DAB-654DB10F86B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6C522578-CD24-46E5-87EE-BE77D8FB101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38ABCD2-2855-4EF7-860D-D075D60FAC8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39934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960F-AE0D-46E6-AD7E-99030C4278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601A21-B8A7-4833-BCF8-EC03B2BF2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BA1A2-79C8-4860-833F-2770042BD3EC}"/>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733519BA-5FE9-44BF-9C62-BDB7FBF0E64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A77E7E-3F1E-4AAA-AA5A-32336A37C21A}"/>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0056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54C3C-8DC0-4A3C-973E-E35F7E56EECD}"/>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E2A339-EDAF-4490-89F2-37BA96B33F57}"/>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9AA60-967C-446D-B075-AC94E7A06B7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98C604D8-3D96-4810-AF78-E3B5F85B64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AD8CCB-0C01-45AD-97D4-89A50DEC6384}"/>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8876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55D5-D3D3-4FD8-85B2-F3A03FE6A9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08C50C-5832-4A5F-8A78-4D26CB147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854FE-07FB-441D-A928-C620D1BDDF4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BB8FB0CE-6817-4C26-880D-02E81276C1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43A43A-AFF4-4FA4-A414-B9119CF1AA76}"/>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404449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F62F-79EF-42D9-A2CB-362F9A78F6B0}"/>
              </a:ext>
            </a:extLst>
          </p:cNvPr>
          <p:cNvSpPr>
            <a:spLocks noGrp="1"/>
          </p:cNvSpPr>
          <p:nvPr>
            <p:ph type="title"/>
          </p:nvPr>
        </p:nvSpPr>
        <p:spPr>
          <a:xfrm>
            <a:off x="831853"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C3F1A7-8B6B-44F4-B43A-CC289E4017D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9181A-21D7-4F6C-89CF-F2B14DFB4AC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EDDD9E7E-D0F2-41D0-AB5B-722796E2E7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352BC37-57A6-4ADD-A7BB-EFBCEAE1FDB2}"/>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11081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6C70-E804-42AC-9D33-F017DF085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816EA-C4F5-4630-BC39-7BE3D7D28378}"/>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D8208-4AB5-4A2A-AB5F-C7BD0E8EB76D}"/>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48F913-8C2C-4033-91EE-F6EE9169B76E}"/>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AEDD99DF-14C9-4520-A560-268E01392CE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0513508-065A-4BE7-A0E0-1C37C10CEBF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458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EC3A-AFFD-4D6A-BED0-8446CA9BD679}"/>
              </a:ext>
            </a:extLst>
          </p:cNvPr>
          <p:cNvSpPr>
            <a:spLocks noGrp="1"/>
          </p:cNvSpPr>
          <p:nvPr>
            <p:ph type="title"/>
          </p:nvPr>
        </p:nvSpPr>
        <p:spPr>
          <a:xfrm>
            <a:off x="839789"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B7C549-BB83-4E66-B4D9-9C2584D313EA}"/>
              </a:ext>
            </a:extLst>
          </p:cNvPr>
          <p:cNvSpPr>
            <a:spLocks noGrp="1"/>
          </p:cNvSpPr>
          <p:nvPr>
            <p:ph type="body" idx="1"/>
          </p:nvPr>
        </p:nvSpPr>
        <p:spPr>
          <a:xfrm>
            <a:off x="839791" y="1681163"/>
            <a:ext cx="515778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78692-D982-4585-BE8B-8739029D8B58}"/>
              </a:ext>
            </a:extLst>
          </p:cNvPr>
          <p:cNvSpPr>
            <a:spLocks noGrp="1"/>
          </p:cNvSpPr>
          <p:nvPr>
            <p:ph sz="half" idx="2"/>
          </p:nvPr>
        </p:nvSpPr>
        <p:spPr>
          <a:xfrm>
            <a:off x="839791"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3DD736-5E35-4E0E-AB4A-16F1A4F17767}"/>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8310E-9CDA-4B17-8CFC-BA5DD8A47FB8}"/>
              </a:ext>
            </a:extLst>
          </p:cNvPr>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538845-9387-4E6A-AEB2-80B87FB5EF0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8" name="Footer Placeholder 7">
            <a:extLst>
              <a:ext uri="{FF2B5EF4-FFF2-40B4-BE49-F238E27FC236}">
                <a16:creationId xmlns:a16="http://schemas.microsoft.com/office/drawing/2014/main" id="{54B902DB-C60C-42D4-873D-ECA576CE670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6FF6245-7BA4-43D3-B6FE-78F9CABC823F}"/>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394675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239E-BDEB-4382-B644-2A4A25D6E8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F3F5A-1227-45E3-9128-9A8745BFCC74}"/>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4" name="Footer Placeholder 3">
            <a:extLst>
              <a:ext uri="{FF2B5EF4-FFF2-40B4-BE49-F238E27FC236}">
                <a16:creationId xmlns:a16="http://schemas.microsoft.com/office/drawing/2014/main" id="{A84769C1-5063-4A4A-807F-A5BE0A67A03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A3300A8-0059-4E44-A810-DE162E226EA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7289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15BBC-238E-4085-8EA6-F6F110429E6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3" name="Footer Placeholder 2">
            <a:extLst>
              <a:ext uri="{FF2B5EF4-FFF2-40B4-BE49-F238E27FC236}">
                <a16:creationId xmlns:a16="http://schemas.microsoft.com/office/drawing/2014/main" id="{AD745437-066F-4D3B-8324-5E3645845F4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6C9E99B-91DB-4C51-A41B-F59D0F307599}"/>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6787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A2FE-2799-469C-9CBE-4E49AF00510A}"/>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9812F7-95FD-4476-BA96-712342CB94DD}"/>
              </a:ext>
            </a:extLst>
          </p:cNvPr>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CCBCEA-D844-4439-8EDA-F7828CAA6C3B}"/>
              </a:ext>
            </a:extLst>
          </p:cNvPr>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5C4331CC-DE69-4DC0-BE3C-05F1069A93A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CFA65DBC-E24D-438B-89C9-1C8EF9C0B15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DAF4317-876B-4490-A920-9FB115929F38}"/>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1082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A9A5-0AF8-4FA8-AAB1-F16EF8BBC9B5}"/>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4843CB-9971-41A8-92A5-B9F229B57527}"/>
              </a:ext>
            </a:extLst>
          </p:cNvPr>
          <p:cNvSpPr>
            <a:spLocks noGrp="1"/>
          </p:cNvSpPr>
          <p:nvPr>
            <p:ph type="pic" idx="1"/>
          </p:nvPr>
        </p:nvSpPr>
        <p:spPr>
          <a:xfrm>
            <a:off x="5183190" y="987425"/>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GB" dirty="0"/>
          </a:p>
        </p:txBody>
      </p:sp>
      <p:sp>
        <p:nvSpPr>
          <p:cNvPr id="4" name="Text Placeholder 3">
            <a:extLst>
              <a:ext uri="{FF2B5EF4-FFF2-40B4-BE49-F238E27FC236}">
                <a16:creationId xmlns:a16="http://schemas.microsoft.com/office/drawing/2014/main" id="{F854F6F7-05BD-4667-AF22-B46CAA781C13}"/>
              </a:ext>
            </a:extLst>
          </p:cNvPr>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D3BF0272-953A-4135-B3AC-A30D36CB6683}"/>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872A9651-FB3D-4047-A2CC-A7CEF3398D1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3203CF1-8814-41F2-884C-DF32F4B860E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50091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CE2FF-04E1-468B-A69D-8E5B3E75576D}"/>
              </a:ext>
            </a:extLst>
          </p:cNvPr>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E4A08C-6A5D-4BE3-AADC-BA3331E77F5C}"/>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AE575-DFEC-4D64-AE1D-5D42EC32B04F}"/>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06598A4C-0972-4D4B-B087-7CE520B8B258}"/>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6B975E9-9A62-4B63-9734-5F33C319CCB6}"/>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AE9DD-63E3-444A-9E9D-97A73477D031}" type="slidenum">
              <a:rPr lang="en-GB" smtClean="0"/>
              <a:t>‹#›</a:t>
            </a:fld>
            <a:endParaRPr lang="en-GB" dirty="0"/>
          </a:p>
        </p:txBody>
      </p:sp>
    </p:spTree>
    <p:extLst>
      <p:ext uri="{BB962C8B-B14F-4D97-AF65-F5344CB8AC3E}">
        <p14:creationId xmlns:p14="http://schemas.microsoft.com/office/powerpoint/2010/main" val="2815474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ww.man-es.com/discover/decarbonization-glossary---man-energy-solutions/carbon---decarbonization-glossary-man-energy-solutions"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earthhow.com/carbon-cycle/"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climate.gov/news-features/climate-qa/if-carbon-dioxide-hits-new-high-every-year-why-isn%E2%80%99t-every-year-hotter-last" TargetMode="External"/><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whoi.edu/press-room/news-release/river-carbon/" TargetMode="External"/><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agupubs.onlinelibrary.wiley.com/doi/full/10.1002/2016RG000547" TargetMode="External"/><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nnectingtheculm.com/the-culm-a-50-year-vision-ellerhayes-to-columbjohn/"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bwsr.state.mn.us/carbon-sequestration-forests"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www.treeconomics.co.uk/wp-content/uploads/2021/01/Quercus-robur-varieties-Tree-Tag-v2.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bwsr.state.mn.us/carbon-sequestration-wetlands"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https://connectingtheculm.com/discover-the-cul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hyperlink" Target="https://www.geography-fieldwork.org/a-level/water-carbon/carbon-cycle/method/"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hyperlink" Target="https://connectingtheculm.com/library/" TargetMode="External"/><Relationship Id="rId1" Type="http://schemas.openxmlformats.org/officeDocument/2006/relationships/slideLayout" Target="../slideLayouts/slideLayout2.xml"/><Relationship Id="rId6" Type="http://schemas.openxmlformats.org/officeDocument/2006/relationships/hyperlink" Target="https://www.geography-fieldwork.org/a-level/water-carbon/carbon-cycle/method/" TargetMode="External"/><Relationship Id="rId5" Type="http://schemas.openxmlformats.org/officeDocument/2006/relationships/hyperlink" Target="https://www.forestresearch.gov.uk/tools-and-resources/statistics/forestry-statistics/forestry-statistics-2018/uk-forests-and-climate-change/carbon-cycle/" TargetMode="External"/><Relationship Id="rId4" Type="http://schemas.openxmlformats.org/officeDocument/2006/relationships/hyperlink" Target="https://www.noaa.gov/education/resource-collections/climate/carbon-cyc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874875" y="4"/>
            <a:ext cx="9144000" cy="2387600"/>
          </a:xfrm>
        </p:spPr>
        <p:txBody>
          <a:bodyPr/>
          <a:lstStyle/>
          <a:p>
            <a:r>
              <a:rPr lang="en-US" dirty="0"/>
              <a:t>Carbon Cycle – A-level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874875" y="2479675"/>
            <a:ext cx="9144000" cy="1655762"/>
          </a:xfrm>
        </p:spPr>
        <p:txBody>
          <a:bodyPr>
            <a:normAutofit/>
          </a:bodyPr>
          <a:lstStyle/>
          <a:p>
            <a:r>
              <a:rPr lang="en-US" sz="4000" dirty="0"/>
              <a:t>River Culm catchment</a:t>
            </a:r>
          </a:p>
          <a:p>
            <a:r>
              <a:rPr lang="en-US" sz="4000" b="1" dirty="0"/>
              <a:t>Teachers’ Notes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4"/>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374C08F-82B9-CB43-AD30-DEAAD69976D6}"/>
              </a:ext>
            </a:extLst>
          </p:cNvPr>
          <p:cNvSpPr/>
          <p:nvPr/>
        </p:nvSpPr>
        <p:spPr>
          <a:xfrm>
            <a:off x="0" y="4"/>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ACD98508-5DD4-7F40-96C3-F9B497230000}"/>
              </a:ext>
            </a:extLst>
          </p:cNvPr>
          <p:cNvSpPr/>
          <p:nvPr/>
        </p:nvSpPr>
        <p:spPr>
          <a:xfrm>
            <a:off x="408000" y="4"/>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with medium confidence">
            <a:extLst>
              <a:ext uri="{FF2B5EF4-FFF2-40B4-BE49-F238E27FC236}">
                <a16:creationId xmlns:a16="http://schemas.microsoft.com/office/drawing/2014/main" id="{8713C1A3-F1AF-42DF-BB9B-3F586B8CB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831" y="5350219"/>
            <a:ext cx="3682766" cy="1281604"/>
          </a:xfrm>
          <a:prstGeom prst="rect">
            <a:avLst/>
          </a:prstGeom>
        </p:spPr>
      </p:pic>
      <p:pic>
        <p:nvPicPr>
          <p:cNvPr id="9" name="Picture 8" descr="Logo&#10;&#10;Description automatically generated">
            <a:extLst>
              <a:ext uri="{FF2B5EF4-FFF2-40B4-BE49-F238E27FC236}">
                <a16:creationId xmlns:a16="http://schemas.microsoft.com/office/drawing/2014/main" id="{ED0267C2-247E-4B0A-BD34-BF002649D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349" y="4593429"/>
            <a:ext cx="2094452" cy="209445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042A3250-0DC7-4E8B-A06E-5684469CC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00" y="5140147"/>
            <a:ext cx="2759979" cy="1547733"/>
          </a:xfrm>
          <a:prstGeom prst="rect">
            <a:avLst/>
          </a:prstGeom>
        </p:spPr>
      </p:pic>
    </p:spTree>
    <p:extLst>
      <p:ext uri="{BB962C8B-B14F-4D97-AF65-F5344CB8AC3E}">
        <p14:creationId xmlns:p14="http://schemas.microsoft.com/office/powerpoint/2010/main" val="378879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What is carbon?</a:t>
            </a:r>
          </a:p>
        </p:txBody>
      </p:sp>
      <p:sp>
        <p:nvSpPr>
          <p:cNvPr id="5" name="Content Placeholder 4"/>
          <p:cNvSpPr>
            <a:spLocks noGrp="1"/>
          </p:cNvSpPr>
          <p:nvPr>
            <p:ph sz="half" idx="2"/>
          </p:nvPr>
        </p:nvSpPr>
        <p:spPr>
          <a:xfrm>
            <a:off x="6172201" y="1605188"/>
            <a:ext cx="5181600" cy="4411890"/>
          </a:xfrm>
        </p:spPr>
        <p:txBody>
          <a:bodyPr>
            <a:normAutofit fontScale="85000" lnSpcReduction="10000"/>
          </a:bodyPr>
          <a:lstStyle/>
          <a:p>
            <a:r>
              <a:rPr lang="en-GB" dirty="0"/>
              <a:t>Carbon, along with nitrogen and oxygen, is one of the essential building blocks of organic life.</a:t>
            </a:r>
          </a:p>
          <a:p>
            <a:r>
              <a:rPr lang="en-GB" dirty="0"/>
              <a:t>It is a basic chemical element – along with nitrogen, phosphorus and sulphur – required by all living things in order to survive.</a:t>
            </a:r>
          </a:p>
          <a:p>
            <a:r>
              <a:rPr lang="en-GB" dirty="0"/>
              <a:t>Carbon enables energy to be created to fuel industrial development.</a:t>
            </a:r>
          </a:p>
          <a:p>
            <a:r>
              <a:rPr lang="en-GB" dirty="0"/>
              <a:t>Major carbon stores include the oceans, ocean sediments, soils, sedimentary rocks, fossil fuel deposits, vegetation and the atmosphere.</a:t>
            </a:r>
          </a:p>
          <a:p>
            <a:pPr marL="0" indent="0">
              <a:buNone/>
            </a:pPr>
            <a:endParaRPr lang="en-GB" dirty="0"/>
          </a:p>
        </p:txBody>
      </p:sp>
      <p:pic>
        <p:nvPicPr>
          <p:cNvPr id="2050" name="Picture 2" descr="Carbon - Decarbonization Glossary MAN Energy Sol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413" y="2094269"/>
            <a:ext cx="5179214" cy="32370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436" y="6129795"/>
            <a:ext cx="6278336" cy="215444"/>
          </a:xfrm>
          <a:prstGeom prst="rect">
            <a:avLst/>
          </a:prstGeom>
          <a:noFill/>
        </p:spPr>
        <p:txBody>
          <a:bodyPr wrap="square" rtlCol="0">
            <a:spAutoFit/>
          </a:bodyPr>
          <a:lstStyle/>
          <a:p>
            <a:r>
              <a:rPr lang="en-GB" sz="800" dirty="0">
                <a:hlinkClick r:id="rId3"/>
              </a:rPr>
              <a:t>https://www.man-es.com/discover/decarbonization-glossary---man-energy-solutions/carbon---decarbonization-glossary-man-energy-solutions</a:t>
            </a:r>
            <a:r>
              <a:rPr lang="en-GB" sz="800" dirty="0"/>
              <a:t> </a:t>
            </a:r>
          </a:p>
        </p:txBody>
      </p:sp>
    </p:spTree>
    <p:extLst>
      <p:ext uri="{BB962C8B-B14F-4D97-AF65-F5344CB8AC3E}">
        <p14:creationId xmlns:p14="http://schemas.microsoft.com/office/powerpoint/2010/main" val="43954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Where is carbon stored?</a:t>
            </a:r>
          </a:p>
        </p:txBody>
      </p:sp>
      <p:graphicFrame>
        <p:nvGraphicFramePr>
          <p:cNvPr id="5" name="Table 4"/>
          <p:cNvGraphicFramePr>
            <a:graphicFrameLocks noGrp="1"/>
          </p:cNvGraphicFramePr>
          <p:nvPr/>
        </p:nvGraphicFramePr>
        <p:xfrm>
          <a:off x="791030" y="1470781"/>
          <a:ext cx="10573659" cy="5064761"/>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5154992">
                  <a:extLst>
                    <a:ext uri="{9D8B030D-6E8A-4147-A177-3AD203B41FA5}">
                      <a16:colId xmlns:a16="http://schemas.microsoft.com/office/drawing/2014/main" val="20002"/>
                    </a:ext>
                  </a:extLst>
                </a:gridCol>
              </a:tblGrid>
              <a:tr h="370841">
                <a:tc>
                  <a:txBody>
                    <a:bodyPr/>
                    <a:lstStyle/>
                    <a:p>
                      <a:r>
                        <a:rPr lang="en-GB" sz="1800" dirty="0"/>
                        <a:t>Carbon store</a:t>
                      </a:r>
                    </a:p>
                  </a:txBody>
                  <a:tcPr marT="45721" marB="45721"/>
                </a:tc>
                <a:tc>
                  <a:txBody>
                    <a:bodyPr/>
                    <a:lstStyle/>
                    <a:p>
                      <a:r>
                        <a:rPr lang="en-GB" sz="1800" dirty="0"/>
                        <a:t>Amount in </a:t>
                      </a:r>
                      <a:r>
                        <a:rPr lang="en-GB" sz="1800" dirty="0" err="1"/>
                        <a:t>petagrams</a:t>
                      </a:r>
                      <a:endParaRPr lang="en-GB" sz="1800" dirty="0"/>
                    </a:p>
                  </a:txBody>
                  <a:tcPr marT="45721" marB="45721"/>
                </a:tc>
                <a:tc>
                  <a:txBody>
                    <a:bodyPr/>
                    <a:lstStyle/>
                    <a:p>
                      <a:r>
                        <a:rPr lang="en-GB" sz="1800" dirty="0"/>
                        <a:t>Key points</a:t>
                      </a:r>
                    </a:p>
                  </a:txBody>
                  <a:tcPr marT="45721" marB="45721"/>
                </a:tc>
                <a:extLst>
                  <a:ext uri="{0D108BD9-81ED-4DB2-BD59-A6C34878D82A}">
                    <a16:rowId xmlns:a16="http://schemas.microsoft.com/office/drawing/2014/main" val="10000"/>
                  </a:ext>
                </a:extLst>
              </a:tr>
              <a:tr h="822962">
                <a:tc>
                  <a:txBody>
                    <a:bodyPr/>
                    <a:lstStyle/>
                    <a:p>
                      <a:r>
                        <a:rPr lang="en-GB" sz="1600" dirty="0"/>
                        <a:t>Earth’s crust (including</a:t>
                      </a:r>
                      <a:r>
                        <a:rPr lang="en-GB" sz="1600" baseline="0" dirty="0"/>
                        <a:t> sedimentary rocks and marine sediments)</a:t>
                      </a:r>
                      <a:endParaRPr lang="en-GB" sz="1600" dirty="0"/>
                    </a:p>
                  </a:txBody>
                  <a:tcPr marT="45721" marB="45721"/>
                </a:tc>
                <a:tc>
                  <a:txBody>
                    <a:bodyPr/>
                    <a:lstStyle/>
                    <a:p>
                      <a:r>
                        <a:rPr lang="en-GB" sz="1600" dirty="0"/>
                        <a:t>100,000</a:t>
                      </a:r>
                    </a:p>
                  </a:txBody>
                  <a:tcPr marT="45721" marB="45721"/>
                </a:tc>
                <a:tc>
                  <a:txBody>
                    <a:bodyPr/>
                    <a:lstStyle/>
                    <a:p>
                      <a:r>
                        <a:rPr lang="en-GB" sz="1600" dirty="0"/>
                        <a:t>Long-term store; rocks take millions of years to form.</a:t>
                      </a:r>
                    </a:p>
                  </a:txBody>
                  <a:tcPr marT="45721" marB="45721"/>
                </a:tc>
                <a:extLst>
                  <a:ext uri="{0D108BD9-81ED-4DB2-BD59-A6C34878D82A}">
                    <a16:rowId xmlns:a16="http://schemas.microsoft.com/office/drawing/2014/main" val="10001"/>
                  </a:ext>
                </a:extLst>
              </a:tr>
              <a:tr h="579122">
                <a:tc>
                  <a:txBody>
                    <a:bodyPr/>
                    <a:lstStyle/>
                    <a:p>
                      <a:r>
                        <a:rPr lang="en-GB" sz="1600" dirty="0"/>
                        <a:t>Oceans</a:t>
                      </a:r>
                    </a:p>
                  </a:txBody>
                  <a:tcPr marT="45721" marB="45721"/>
                </a:tc>
                <a:tc>
                  <a:txBody>
                    <a:bodyPr/>
                    <a:lstStyle/>
                    <a:p>
                      <a:r>
                        <a:rPr lang="en-GB" sz="1600" dirty="0"/>
                        <a:t>38,000</a:t>
                      </a:r>
                    </a:p>
                  </a:txBody>
                  <a:tcPr marT="45721" marB="45721"/>
                </a:tc>
                <a:tc>
                  <a:txBody>
                    <a:bodyPr/>
                    <a:lstStyle/>
                    <a:p>
                      <a:r>
                        <a:rPr lang="en-GB" sz="1600" dirty="0"/>
                        <a:t>Absorbs carbon dioxide direct</a:t>
                      </a:r>
                      <a:r>
                        <a:rPr lang="en-GB" sz="1600" baseline="0" dirty="0"/>
                        <a:t> from the air; river discharges flush dissolved carbon and particulates into oceans.</a:t>
                      </a:r>
                      <a:endParaRPr lang="en-GB" sz="1600" dirty="0"/>
                    </a:p>
                  </a:txBody>
                  <a:tcPr marT="45721" marB="45721"/>
                </a:tc>
                <a:extLst>
                  <a:ext uri="{0D108BD9-81ED-4DB2-BD59-A6C34878D82A}">
                    <a16:rowId xmlns:a16="http://schemas.microsoft.com/office/drawing/2014/main" val="10002"/>
                  </a:ext>
                </a:extLst>
              </a:tr>
              <a:tr h="822962">
                <a:tc>
                  <a:txBody>
                    <a:bodyPr/>
                    <a:lstStyle/>
                    <a:p>
                      <a:r>
                        <a:rPr lang="en-GB" sz="1600" dirty="0"/>
                        <a:t>Fossil fuel deposits</a:t>
                      </a:r>
                    </a:p>
                  </a:txBody>
                  <a:tcPr marT="45721" marB="45721"/>
                </a:tc>
                <a:tc>
                  <a:txBody>
                    <a:bodyPr/>
                    <a:lstStyle/>
                    <a:p>
                      <a:r>
                        <a:rPr lang="en-GB" sz="1600" dirty="0"/>
                        <a:t>4,000</a:t>
                      </a:r>
                    </a:p>
                  </a:txBody>
                  <a:tcPr marT="45721" marB="45721"/>
                </a:tc>
                <a:tc>
                  <a:txBody>
                    <a:bodyPr/>
                    <a:lstStyle/>
                    <a:p>
                      <a:r>
                        <a:rPr lang="en-GB" sz="1600" dirty="0"/>
                        <a:t>Hydrocarbons such as coal</a:t>
                      </a:r>
                      <a:r>
                        <a:rPr lang="en-GB" sz="1600" baseline="0" dirty="0"/>
                        <a:t> and oil are long-term stores. Combustion (fuel) is major source of carbon dioxide in the atmosphere.</a:t>
                      </a:r>
                      <a:endParaRPr lang="en-GB" sz="1600" dirty="0"/>
                    </a:p>
                  </a:txBody>
                  <a:tcPr marT="45721" marB="45721"/>
                </a:tc>
                <a:extLst>
                  <a:ext uri="{0D108BD9-81ED-4DB2-BD59-A6C34878D82A}">
                    <a16:rowId xmlns:a16="http://schemas.microsoft.com/office/drawing/2014/main" val="10003"/>
                  </a:ext>
                </a:extLst>
              </a:tr>
              <a:tr h="579122">
                <a:tc>
                  <a:txBody>
                    <a:bodyPr/>
                    <a:lstStyle/>
                    <a:p>
                      <a:r>
                        <a:rPr lang="en-GB" sz="1600" dirty="0"/>
                        <a:t>Soil organic matter</a:t>
                      </a:r>
                    </a:p>
                  </a:txBody>
                  <a:tcPr marT="45721" marB="45721"/>
                </a:tc>
                <a:tc>
                  <a:txBody>
                    <a:bodyPr/>
                    <a:lstStyle/>
                    <a:p>
                      <a:r>
                        <a:rPr lang="en-GB" sz="1600" dirty="0"/>
                        <a:t>1,580</a:t>
                      </a:r>
                    </a:p>
                  </a:txBody>
                  <a:tcPr marT="45721" marB="45721"/>
                </a:tc>
                <a:tc>
                  <a:txBody>
                    <a:bodyPr/>
                    <a:lstStyle/>
                    <a:p>
                      <a:r>
                        <a:rPr lang="en-GB" sz="1600" dirty="0"/>
                        <a:t>Carbon stored in decomposed organic matter (humus); carbon can be released by deforestation and soil erosion.</a:t>
                      </a:r>
                    </a:p>
                  </a:txBody>
                  <a:tcPr marT="45721" marB="45721"/>
                </a:tc>
                <a:extLst>
                  <a:ext uri="{0D108BD9-81ED-4DB2-BD59-A6C34878D82A}">
                    <a16:rowId xmlns:a16="http://schemas.microsoft.com/office/drawing/2014/main" val="10004"/>
                  </a:ext>
                </a:extLst>
              </a:tr>
              <a:tr h="1066802">
                <a:tc>
                  <a:txBody>
                    <a:bodyPr/>
                    <a:lstStyle/>
                    <a:p>
                      <a:r>
                        <a:rPr lang="en-GB" sz="1600" dirty="0"/>
                        <a:t>Atmosphere</a:t>
                      </a:r>
                    </a:p>
                  </a:txBody>
                  <a:tcPr marT="45721" marB="45721"/>
                </a:tc>
                <a:tc>
                  <a:txBody>
                    <a:bodyPr/>
                    <a:lstStyle/>
                    <a:p>
                      <a:r>
                        <a:rPr lang="en-GB" sz="1600" dirty="0"/>
                        <a:t>750</a:t>
                      </a:r>
                    </a:p>
                  </a:txBody>
                  <a:tcPr marT="45721" marB="45721"/>
                </a:tc>
                <a:tc>
                  <a:txBody>
                    <a:bodyPr/>
                    <a:lstStyle/>
                    <a:p>
                      <a:r>
                        <a:rPr lang="en-GB" sz="1600" dirty="0"/>
                        <a:t>Carbon held in the atmosphere in the form of carbon</a:t>
                      </a:r>
                      <a:r>
                        <a:rPr lang="en-GB" sz="1600" baseline="0" dirty="0"/>
                        <a:t> dioxide and methane. Amounts of these greenhouse gases have increased due to combustion of fossil fuels, deforestation, cattle rearing, etc.</a:t>
                      </a:r>
                      <a:endParaRPr lang="en-GB" sz="1600" dirty="0"/>
                    </a:p>
                  </a:txBody>
                  <a:tcPr marT="45721" marB="45721"/>
                </a:tc>
                <a:extLst>
                  <a:ext uri="{0D108BD9-81ED-4DB2-BD59-A6C34878D82A}">
                    <a16:rowId xmlns:a16="http://schemas.microsoft.com/office/drawing/2014/main" val="10005"/>
                  </a:ext>
                </a:extLst>
              </a:tr>
              <a:tr h="822962">
                <a:tc>
                  <a:txBody>
                    <a:bodyPr/>
                    <a:lstStyle/>
                    <a:p>
                      <a:r>
                        <a:rPr lang="en-GB" sz="1600" dirty="0"/>
                        <a:t>Terrestrial biomass</a:t>
                      </a:r>
                      <a:r>
                        <a:rPr lang="en-GB" sz="1600" baseline="0" dirty="0"/>
                        <a:t> (plants and animals)</a:t>
                      </a:r>
                      <a:endParaRPr lang="en-GB" sz="1600" dirty="0"/>
                    </a:p>
                  </a:txBody>
                  <a:tcPr marT="45721" marB="45721"/>
                </a:tc>
                <a:tc>
                  <a:txBody>
                    <a:bodyPr/>
                    <a:lstStyle/>
                    <a:p>
                      <a:r>
                        <a:rPr lang="en-GB" sz="1600" dirty="0"/>
                        <a:t>610</a:t>
                      </a:r>
                    </a:p>
                  </a:txBody>
                  <a:tcPr marT="45721" marB="45721"/>
                </a:tc>
                <a:tc>
                  <a:txBody>
                    <a:bodyPr/>
                    <a:lstStyle/>
                    <a:p>
                      <a:r>
                        <a:rPr lang="en-GB" sz="1600" dirty="0"/>
                        <a:t>Plants use carbon dioxide in the process of photosynthesis; carbon</a:t>
                      </a:r>
                      <a:r>
                        <a:rPr lang="en-GB" sz="1600" baseline="0" dirty="0"/>
                        <a:t> can be stored or transferred to the soil. Deforestation releases carbon back to the atmosphere.</a:t>
                      </a:r>
                      <a:endParaRPr lang="en-GB" sz="1600" dirty="0"/>
                    </a:p>
                  </a:txBody>
                  <a:tcPr marT="45721" marB="45721"/>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0278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What is the carbon cycle?</a:t>
            </a:r>
          </a:p>
        </p:txBody>
      </p:sp>
      <p:sp>
        <p:nvSpPr>
          <p:cNvPr id="6" name="Content Placeholder 5"/>
          <p:cNvSpPr>
            <a:spLocks noGrp="1"/>
          </p:cNvSpPr>
          <p:nvPr>
            <p:ph sz="half" idx="2"/>
          </p:nvPr>
        </p:nvSpPr>
        <p:spPr/>
        <p:txBody>
          <a:bodyPr>
            <a:normAutofit fontScale="85000" lnSpcReduction="20000"/>
          </a:bodyPr>
          <a:lstStyle/>
          <a:p>
            <a:r>
              <a:rPr lang="en-GB" dirty="0"/>
              <a:t>The processes involved in transferring carbon between the stores are known as transfers.</a:t>
            </a:r>
          </a:p>
          <a:p>
            <a:r>
              <a:rPr lang="en-GB" dirty="0"/>
              <a:t>These are the inputs and outputs that continually alter the magnitude of the stores.</a:t>
            </a:r>
          </a:p>
          <a:p>
            <a:r>
              <a:rPr lang="en-GB" dirty="0"/>
              <a:t>Carbon within the carbon cycle is in a constant state of flux, hence the term ‘flux’ to describe transfers between stores.</a:t>
            </a:r>
          </a:p>
          <a:p>
            <a:r>
              <a:rPr lang="en-GB" dirty="0"/>
              <a:t>The timescale of these changes ranges from a few minutes (e.g. wildfire) to millions of years (e.g. fossil fuel formation).</a:t>
            </a:r>
          </a:p>
        </p:txBody>
      </p:sp>
      <p:pic>
        <p:nvPicPr>
          <p:cNvPr id="3074" name="Picture 2" descr="What Is the Carbon Cycle? Photosynthesis, Decomposition, Respiration and  Combustion - Earth How"/>
          <p:cNvPicPr>
            <a:picLocks noChangeAspect="1" noChangeArrowheads="1"/>
          </p:cNvPicPr>
          <p:nvPr/>
        </p:nvPicPr>
        <p:blipFill rotWithShape="1">
          <a:blip r:embed="rId2">
            <a:extLst>
              <a:ext uri="{28A0092B-C50C-407E-A947-70E740481C1C}">
                <a14:useLocalDpi xmlns:a14="http://schemas.microsoft.com/office/drawing/2010/main" val="0"/>
              </a:ext>
            </a:extLst>
          </a:blip>
          <a:srcRect l="10476" t="9144" r="10363" b="9196"/>
          <a:stretch/>
        </p:blipFill>
        <p:spPr bwMode="auto">
          <a:xfrm>
            <a:off x="498022" y="1828800"/>
            <a:ext cx="5429250" cy="42046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30780" y="6330437"/>
            <a:ext cx="3763737" cy="369460"/>
          </a:xfrm>
          <a:prstGeom prst="rect">
            <a:avLst/>
          </a:prstGeom>
          <a:noFill/>
        </p:spPr>
        <p:txBody>
          <a:bodyPr wrap="square" rtlCol="0">
            <a:spAutoFit/>
          </a:bodyPr>
          <a:lstStyle/>
          <a:p>
            <a:r>
              <a:rPr lang="en-GB" sz="1801" dirty="0">
                <a:hlinkClick r:id="rId3"/>
              </a:rPr>
              <a:t>https://earthhow.com/carbon-cycle/</a:t>
            </a:r>
            <a:r>
              <a:rPr lang="en-GB" sz="1801" dirty="0"/>
              <a:t> </a:t>
            </a:r>
          </a:p>
        </p:txBody>
      </p:sp>
    </p:spTree>
    <p:extLst>
      <p:ext uri="{BB962C8B-B14F-4D97-AF65-F5344CB8AC3E}">
        <p14:creationId xmlns:p14="http://schemas.microsoft.com/office/powerpoint/2010/main" val="182632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Carbon emissions and the greenhouse effect</a:t>
            </a:r>
          </a:p>
        </p:txBody>
      </p:sp>
      <p:sp>
        <p:nvSpPr>
          <p:cNvPr id="4" name="Content Placeholder 3"/>
          <p:cNvSpPr>
            <a:spLocks noGrp="1"/>
          </p:cNvSpPr>
          <p:nvPr>
            <p:ph sz="half" idx="2"/>
          </p:nvPr>
        </p:nvSpPr>
        <p:spPr>
          <a:xfrm>
            <a:off x="6833506" y="1632860"/>
            <a:ext cx="4678137" cy="3829051"/>
          </a:xfrm>
        </p:spPr>
        <p:txBody>
          <a:bodyPr>
            <a:noAutofit/>
          </a:bodyPr>
          <a:lstStyle/>
          <a:p>
            <a:r>
              <a:rPr lang="en-GB" sz="2400" dirty="0"/>
              <a:t>Carbon emissions have increased significantly since the 1880s mainly due to the combustion of fossil fuels.</a:t>
            </a:r>
          </a:p>
          <a:p>
            <a:r>
              <a:rPr lang="en-GB" sz="2400" dirty="0"/>
              <a:t>Carbon emissions (carbon dioxide and methane) also occur through deforestation, rearing cattle and soil erosion.</a:t>
            </a:r>
          </a:p>
          <a:p>
            <a:r>
              <a:rPr lang="en-GB" sz="2400" dirty="0"/>
              <a:t>Carbon dioxide and methane are ‘greenhouse gases’, absorbing heat in the atmosphere and contributing to global warming and climate change.</a:t>
            </a:r>
          </a:p>
        </p:txBody>
      </p:sp>
      <p:pic>
        <p:nvPicPr>
          <p:cNvPr id="4098" name="Picture 2" descr="If carbon dioxide hits a new high every year, why isn&amp;#39;t every year hotter  than the last? | NOAA Climate.g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2" y="2179866"/>
            <a:ext cx="6531428" cy="32657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1938" y="6296251"/>
            <a:ext cx="6498772" cy="215444"/>
          </a:xfrm>
          <a:prstGeom prst="rect">
            <a:avLst/>
          </a:prstGeom>
          <a:noFill/>
        </p:spPr>
        <p:txBody>
          <a:bodyPr wrap="square" rtlCol="0">
            <a:spAutoFit/>
          </a:bodyPr>
          <a:lstStyle/>
          <a:p>
            <a:r>
              <a:rPr lang="en-GB" sz="800" dirty="0">
                <a:hlinkClick r:id="rId3"/>
              </a:rPr>
              <a:t>https://www.climate.gov/news-features/climate-qa/if-carbon-dioxide-hits-new-high-every-year-why-isn%E2%80%99t-every-year-hotter-last</a:t>
            </a:r>
            <a:r>
              <a:rPr lang="en-GB" sz="800" dirty="0"/>
              <a:t> </a:t>
            </a:r>
          </a:p>
        </p:txBody>
      </p:sp>
    </p:spTree>
    <p:extLst>
      <p:ext uri="{BB962C8B-B14F-4D97-AF65-F5344CB8AC3E}">
        <p14:creationId xmlns:p14="http://schemas.microsoft.com/office/powerpoint/2010/main" val="391347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Rivers and the carbon cycle</a:t>
            </a:r>
          </a:p>
        </p:txBody>
      </p:sp>
      <p:sp>
        <p:nvSpPr>
          <p:cNvPr id="4" name="Content Placeholder 3"/>
          <p:cNvSpPr>
            <a:spLocks noGrp="1"/>
          </p:cNvSpPr>
          <p:nvPr>
            <p:ph sz="half" idx="2"/>
          </p:nvPr>
        </p:nvSpPr>
        <p:spPr>
          <a:xfrm>
            <a:off x="6719207" y="1593590"/>
            <a:ext cx="4808764" cy="4659605"/>
          </a:xfrm>
        </p:spPr>
        <p:txBody>
          <a:bodyPr>
            <a:noAutofit/>
          </a:bodyPr>
          <a:lstStyle/>
          <a:p>
            <a:r>
              <a:rPr lang="en-GB" sz="2400" dirty="0"/>
              <a:t>Rivers flush carbon from the land to the ocean, reducing carbon emissions to the atmosphere.</a:t>
            </a:r>
          </a:p>
          <a:p>
            <a:r>
              <a:rPr lang="en-GB" sz="2400" dirty="0"/>
              <a:t>Rivers carry decomposed organic (biogenic)carbon to the sea.</a:t>
            </a:r>
          </a:p>
          <a:p>
            <a:r>
              <a:rPr lang="en-GB" sz="2400" dirty="0"/>
              <a:t>Rivers erode rocks. Exposed carbon may be oxidised and released to the air or transported as </a:t>
            </a:r>
            <a:r>
              <a:rPr lang="en-GB" sz="2400" dirty="0" err="1"/>
              <a:t>petrogenic</a:t>
            </a:r>
            <a:r>
              <a:rPr lang="en-GB" sz="2400" dirty="0"/>
              <a:t> carbon to the sea. </a:t>
            </a:r>
          </a:p>
          <a:p>
            <a:r>
              <a:rPr lang="en-GB" sz="2400" dirty="0"/>
              <a:t>Over millions of years, sediments on the seabed may be converted to form sedimentary rocks.</a:t>
            </a:r>
          </a:p>
        </p:txBody>
      </p:sp>
      <p:pic>
        <p:nvPicPr>
          <p:cNvPr id="5122" name="Picture 2" descr="Study Reveals How Rivers Regulate Global Carbon Cycle – Woods Hole  Oceanographic Institution"/>
          <p:cNvPicPr>
            <a:picLocks noChangeAspect="1" noChangeArrowheads="1"/>
          </p:cNvPicPr>
          <p:nvPr/>
        </p:nvPicPr>
        <p:blipFill rotWithShape="1">
          <a:blip r:embed="rId2">
            <a:extLst>
              <a:ext uri="{28A0092B-C50C-407E-A947-70E740481C1C}">
                <a14:useLocalDpi xmlns:a14="http://schemas.microsoft.com/office/drawing/2010/main" val="0"/>
              </a:ext>
            </a:extLst>
          </a:blip>
          <a:srcRect t="1385"/>
          <a:stretch/>
        </p:blipFill>
        <p:spPr bwMode="auto">
          <a:xfrm>
            <a:off x="481697" y="1755322"/>
            <a:ext cx="5976709" cy="45422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0779" y="6547110"/>
            <a:ext cx="3575957" cy="246349"/>
          </a:xfrm>
          <a:prstGeom prst="rect">
            <a:avLst/>
          </a:prstGeom>
          <a:noFill/>
        </p:spPr>
        <p:txBody>
          <a:bodyPr wrap="square" rtlCol="0">
            <a:spAutoFit/>
          </a:bodyPr>
          <a:lstStyle/>
          <a:p>
            <a:r>
              <a:rPr lang="en-GB" sz="1001" dirty="0">
                <a:hlinkClick r:id="rId3"/>
              </a:rPr>
              <a:t>https://www.whoi.edu/press-room/news-release/river-carbon/</a:t>
            </a:r>
            <a:r>
              <a:rPr lang="en-GB" sz="1001" dirty="0"/>
              <a:t> </a:t>
            </a:r>
          </a:p>
        </p:txBody>
      </p:sp>
    </p:spTree>
    <p:extLst>
      <p:ext uri="{BB962C8B-B14F-4D97-AF65-F5344CB8AC3E}">
        <p14:creationId xmlns:p14="http://schemas.microsoft.com/office/powerpoint/2010/main" val="3596616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Carbon exchange in river headwaters</a:t>
            </a:r>
          </a:p>
        </p:txBody>
      </p:sp>
      <p:sp>
        <p:nvSpPr>
          <p:cNvPr id="4" name="Content Placeholder 3"/>
          <p:cNvSpPr>
            <a:spLocks noGrp="1"/>
          </p:cNvSpPr>
          <p:nvPr>
            <p:ph sz="half" idx="2"/>
          </p:nvPr>
        </p:nvSpPr>
        <p:spPr>
          <a:xfrm>
            <a:off x="6033411" y="1605188"/>
            <a:ext cx="5535387" cy="4351339"/>
          </a:xfrm>
        </p:spPr>
        <p:txBody>
          <a:bodyPr>
            <a:noAutofit/>
          </a:bodyPr>
          <a:lstStyle/>
          <a:p>
            <a:r>
              <a:rPr lang="en-GB" sz="2400" dirty="0"/>
              <a:t>The export of terrestrial carbon via river systems is an important transfer in the global carbon cycle.</a:t>
            </a:r>
          </a:p>
          <a:p>
            <a:r>
              <a:rPr lang="en-GB" sz="2400" dirty="0"/>
              <a:t>Carbon is emitted to the atmosphere through ‘outgassing’ from rivers, lakes, or wetlands. </a:t>
            </a:r>
          </a:p>
          <a:p>
            <a:r>
              <a:rPr lang="en-GB" sz="2400" dirty="0"/>
              <a:t>Carbon can be stored as dissolved carbon in the water or as particulates in sediment.</a:t>
            </a:r>
          </a:p>
          <a:p>
            <a:r>
              <a:rPr lang="en-GB" sz="2400" dirty="0"/>
              <a:t>Runoff into the oceans flushes out dissolved carbon and particulates to be stored as sediment or converted into sedimentary rock.</a:t>
            </a:r>
          </a:p>
        </p:txBody>
      </p:sp>
      <p:pic>
        <p:nvPicPr>
          <p:cNvPr id="5" name="Content Placeholder 4" descr="A review of CO2 and associated carbon dynamics in headwater streams: A  global perspective - Marx - 2017 - Reviews of Geophysics - Wiley Online  Library"/>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34817" y="1543052"/>
            <a:ext cx="3118757" cy="4694466"/>
          </a:xfrm>
          <a:prstGeom prst="rect">
            <a:avLst/>
          </a:prstGeom>
          <a:noFill/>
          <a:ln>
            <a:solidFill>
              <a:schemeClr val="tx1"/>
            </a:solidFill>
          </a:ln>
        </p:spPr>
      </p:pic>
      <p:sp>
        <p:nvSpPr>
          <p:cNvPr id="6" name="TextBox 5"/>
          <p:cNvSpPr txBox="1"/>
          <p:nvPr/>
        </p:nvSpPr>
        <p:spPr>
          <a:xfrm>
            <a:off x="375558" y="6387587"/>
            <a:ext cx="4095993" cy="246349"/>
          </a:xfrm>
          <a:prstGeom prst="rect">
            <a:avLst/>
          </a:prstGeom>
          <a:noFill/>
        </p:spPr>
        <p:txBody>
          <a:bodyPr wrap="none" rtlCol="0">
            <a:spAutoFit/>
          </a:bodyPr>
          <a:lstStyle/>
          <a:p>
            <a:r>
              <a:rPr lang="en-GB" sz="1001" dirty="0">
                <a:hlinkClick r:id="rId3"/>
              </a:rPr>
              <a:t>https://agupubs.onlinelibrary.wiley.com/doi/full/10.1002/2016RG000547</a:t>
            </a:r>
            <a:r>
              <a:rPr lang="en-GB" sz="1001" dirty="0"/>
              <a:t>  </a:t>
            </a:r>
          </a:p>
        </p:txBody>
      </p:sp>
      <p:sp>
        <p:nvSpPr>
          <p:cNvPr id="8" name="TextBox 7"/>
          <p:cNvSpPr txBox="1"/>
          <p:nvPr/>
        </p:nvSpPr>
        <p:spPr>
          <a:xfrm>
            <a:off x="4159703" y="4935402"/>
            <a:ext cx="1779815" cy="1200329"/>
          </a:xfrm>
          <a:prstGeom prst="rect">
            <a:avLst/>
          </a:prstGeom>
          <a:noFill/>
        </p:spPr>
        <p:txBody>
          <a:bodyPr wrap="square" rtlCol="0">
            <a:spAutoFit/>
          </a:bodyPr>
          <a:lstStyle/>
          <a:p>
            <a:r>
              <a:rPr lang="en-GB" sz="1200" dirty="0"/>
              <a:t>DOC – Dissolved Organic Carbon</a:t>
            </a:r>
          </a:p>
          <a:p>
            <a:r>
              <a:rPr lang="en-GB" sz="1200" dirty="0"/>
              <a:t>DIC – Dissolved Inorganic Carbon</a:t>
            </a:r>
          </a:p>
          <a:p>
            <a:r>
              <a:rPr lang="en-GB" sz="1200" dirty="0"/>
              <a:t>POC – Particulate organic carbon</a:t>
            </a:r>
          </a:p>
        </p:txBody>
      </p:sp>
    </p:spTree>
    <p:extLst>
      <p:ext uri="{BB962C8B-B14F-4D97-AF65-F5344CB8AC3E}">
        <p14:creationId xmlns:p14="http://schemas.microsoft.com/office/powerpoint/2010/main" val="272985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River Culm catchment</a:t>
            </a:r>
          </a:p>
        </p:txBody>
      </p:sp>
      <p:sp>
        <p:nvSpPr>
          <p:cNvPr id="4" name="Content Placeholder 3"/>
          <p:cNvSpPr>
            <a:spLocks noGrp="1"/>
          </p:cNvSpPr>
          <p:nvPr>
            <p:ph sz="half" idx="2"/>
          </p:nvPr>
        </p:nvSpPr>
        <p:spPr>
          <a:xfrm>
            <a:off x="6196693" y="1681727"/>
            <a:ext cx="5181600" cy="4351339"/>
          </a:xfrm>
        </p:spPr>
        <p:txBody>
          <a:bodyPr>
            <a:noAutofit/>
          </a:bodyPr>
          <a:lstStyle/>
          <a:p>
            <a:r>
              <a:rPr lang="en-GB" sz="2400" dirty="0"/>
              <a:t>The River Culm flows through the ‘Redlands’ of Mid and East Devon.</a:t>
            </a:r>
          </a:p>
          <a:p>
            <a:r>
              <a:rPr lang="en-GB" sz="2400" dirty="0"/>
              <a:t>It is the longest tributary of the River Exe and drains an area of 280 square km.</a:t>
            </a:r>
          </a:p>
          <a:p>
            <a:r>
              <a:rPr lang="en-GB" sz="2400" dirty="0"/>
              <a:t>The river rises at a spring near RAF </a:t>
            </a:r>
            <a:r>
              <a:rPr lang="en-GB" sz="2400" dirty="0" err="1"/>
              <a:t>Culmhead</a:t>
            </a:r>
            <a:r>
              <a:rPr lang="en-GB" sz="2400" dirty="0"/>
              <a:t> in the </a:t>
            </a:r>
            <a:r>
              <a:rPr lang="en-GB" sz="2400" dirty="0" err="1"/>
              <a:t>Blackdown</a:t>
            </a:r>
            <a:r>
              <a:rPr lang="en-GB" sz="2400" dirty="0"/>
              <a:t> Hills. From here it flows through Hemyock and </a:t>
            </a:r>
            <a:r>
              <a:rPr lang="en-GB" sz="2400" dirty="0" err="1"/>
              <a:t>Cullompton</a:t>
            </a:r>
            <a:r>
              <a:rPr lang="en-GB" sz="2400" dirty="0"/>
              <a:t> to join the River Exe to the north-west of Exeter.</a:t>
            </a:r>
          </a:p>
          <a:p>
            <a:r>
              <a:rPr lang="en-GB" sz="2400" dirty="0"/>
              <a:t>The catchment is predominantly rural, comprising mixed woodland and agricultural (mostly pasture). </a:t>
            </a:r>
          </a:p>
        </p:txBody>
      </p:sp>
      <p:pic>
        <p:nvPicPr>
          <p:cNvPr id="7" name="Content Placeholder 6">
            <a:extLst>
              <a:ext uri="{FF2B5EF4-FFF2-40B4-BE49-F238E27FC236}">
                <a16:creationId xmlns:a16="http://schemas.microsoft.com/office/drawing/2014/main" id="{628362A4-0ECD-47C1-BCB1-E718C7FBF0FF}"/>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30036" y="1663957"/>
            <a:ext cx="5181600" cy="3645979"/>
          </a:xfrm>
          <a:prstGeom prst="rect">
            <a:avLst/>
          </a:prstGeom>
          <a:ln>
            <a:solidFill>
              <a:schemeClr val="tx1"/>
            </a:solidFill>
          </a:ln>
        </p:spPr>
      </p:pic>
      <p:pic>
        <p:nvPicPr>
          <p:cNvPr id="8" name="Picture 7">
            <a:extLst>
              <a:ext uri="{FF2B5EF4-FFF2-40B4-BE49-F238E27FC236}">
                <a16:creationId xmlns:a16="http://schemas.microsoft.com/office/drawing/2014/main" id="{9956DCE2-B0EC-4A21-95AC-EF8086D063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4940"/>
          <a:stretch/>
        </p:blipFill>
        <p:spPr>
          <a:xfrm>
            <a:off x="4425044" y="4011488"/>
            <a:ext cx="1495689" cy="1155820"/>
          </a:xfrm>
          <a:prstGeom prst="rect">
            <a:avLst/>
          </a:prstGeom>
          <a:ln>
            <a:solidFill>
              <a:schemeClr val="tx1"/>
            </a:solidFill>
          </a:ln>
        </p:spPr>
      </p:pic>
      <p:pic>
        <p:nvPicPr>
          <p:cNvPr id="9" name="Picture 8">
            <a:extLst>
              <a:ext uri="{FF2B5EF4-FFF2-40B4-BE49-F238E27FC236}">
                <a16:creationId xmlns:a16="http://schemas.microsoft.com/office/drawing/2014/main" id="{C4578FE1-2684-4950-B2B2-47D79D1C90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8740"/>
          <a:stretch/>
        </p:blipFill>
        <p:spPr>
          <a:xfrm>
            <a:off x="1445081" y="5379580"/>
            <a:ext cx="3910692" cy="1306972"/>
          </a:xfrm>
          <a:prstGeom prst="rect">
            <a:avLst/>
          </a:prstGeom>
          <a:ln>
            <a:solidFill>
              <a:schemeClr val="tx1"/>
            </a:solidFill>
          </a:ln>
        </p:spPr>
      </p:pic>
      <p:sp>
        <p:nvSpPr>
          <p:cNvPr id="6" name="TextBox 5"/>
          <p:cNvSpPr txBox="1"/>
          <p:nvPr/>
        </p:nvSpPr>
        <p:spPr>
          <a:xfrm>
            <a:off x="2620739" y="5048796"/>
            <a:ext cx="1020535" cy="276999"/>
          </a:xfrm>
          <a:prstGeom prst="rect">
            <a:avLst/>
          </a:prstGeom>
          <a:noFill/>
        </p:spPr>
        <p:txBody>
          <a:bodyPr wrap="square" rtlCol="0">
            <a:spAutoFit/>
          </a:bodyPr>
          <a:lstStyle/>
          <a:p>
            <a:r>
              <a:rPr lang="en-GB" sz="1200" dirty="0">
                <a:solidFill>
                  <a:srgbClr val="FF0000"/>
                </a:solidFill>
              </a:rPr>
              <a:t>Add scale</a:t>
            </a:r>
          </a:p>
        </p:txBody>
      </p:sp>
      <p:cxnSp>
        <p:nvCxnSpPr>
          <p:cNvPr id="11" name="Straight Arrow Connector 10"/>
          <p:cNvCxnSpPr/>
          <p:nvPr/>
        </p:nvCxnSpPr>
        <p:spPr>
          <a:xfrm flipV="1">
            <a:off x="1028700" y="1820637"/>
            <a:ext cx="0" cy="318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41646" y="1820636"/>
            <a:ext cx="268022" cy="246349"/>
          </a:xfrm>
          <a:prstGeom prst="rect">
            <a:avLst/>
          </a:prstGeom>
          <a:noFill/>
        </p:spPr>
        <p:txBody>
          <a:bodyPr wrap="none" rtlCol="0">
            <a:spAutoFit/>
          </a:bodyPr>
          <a:lstStyle/>
          <a:p>
            <a:r>
              <a:rPr lang="en-GB" sz="1001" dirty="0"/>
              <a:t>N</a:t>
            </a:r>
          </a:p>
        </p:txBody>
      </p:sp>
    </p:spTree>
    <p:extLst>
      <p:ext uri="{BB962C8B-B14F-4D97-AF65-F5344CB8AC3E}">
        <p14:creationId xmlns:p14="http://schemas.microsoft.com/office/powerpoint/2010/main" val="238810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prstClr val="black"/>
                </a:solidFill>
              </a:rPr>
              <a:t>River Culm catchment: natural vegetation</a:t>
            </a:r>
            <a:endParaRPr lang="en-GB" dirty="0"/>
          </a:p>
        </p:txBody>
      </p:sp>
      <p:sp>
        <p:nvSpPr>
          <p:cNvPr id="4" name="Content Placeholder 3"/>
          <p:cNvSpPr>
            <a:spLocks noGrp="1"/>
          </p:cNvSpPr>
          <p:nvPr>
            <p:ph sz="half" idx="2"/>
          </p:nvPr>
        </p:nvSpPr>
        <p:spPr>
          <a:xfrm>
            <a:off x="6188530" y="1572532"/>
            <a:ext cx="5181600" cy="4351339"/>
          </a:xfrm>
        </p:spPr>
        <p:txBody>
          <a:bodyPr>
            <a:normAutofit/>
          </a:bodyPr>
          <a:lstStyle/>
          <a:p>
            <a:r>
              <a:rPr lang="en-GB" sz="2400" dirty="0"/>
              <a:t>The majority of the Culm catchment is agricultural (87%) comprising improved grassland (62%) and arable (25%).</a:t>
            </a:r>
          </a:p>
          <a:p>
            <a:r>
              <a:rPr lang="en-GB" sz="2400" dirty="0"/>
              <a:t>Woodland covers 9% of the catchment</a:t>
            </a:r>
          </a:p>
          <a:p>
            <a:r>
              <a:rPr lang="en-GB" sz="2400" dirty="0"/>
              <a:t>Urban and suburban land uses comprise about 4% of the catchment</a:t>
            </a:r>
          </a:p>
          <a:p>
            <a:r>
              <a:rPr lang="en-GB" sz="2400" dirty="0"/>
              <a:t>In predominantly a rural catchment, there is huge potential to capture and store carbon</a:t>
            </a:r>
          </a:p>
        </p:txBody>
      </p:sp>
      <p:pic>
        <p:nvPicPr>
          <p:cNvPr id="5" name="Content Placeholder 4">
            <a:extLst>
              <a:ext uri="{FF2B5EF4-FFF2-40B4-BE49-F238E27FC236}">
                <a16:creationId xmlns:a16="http://schemas.microsoft.com/office/drawing/2014/main" id="{2A4EFD70-E7D8-48F1-BB2B-CB821672203D}"/>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p:blipFill>
        <p:spPr>
          <a:xfrm>
            <a:off x="797380" y="1572445"/>
            <a:ext cx="5181600" cy="3649388"/>
          </a:xfrm>
          <a:prstGeom prst="rect">
            <a:avLst/>
          </a:prstGeom>
          <a:ln>
            <a:solidFill>
              <a:schemeClr val="tx1"/>
            </a:solidFill>
          </a:ln>
        </p:spPr>
      </p:pic>
      <p:graphicFrame>
        <p:nvGraphicFramePr>
          <p:cNvPr id="6" name="Chart 5">
            <a:extLst>
              <a:ext uri="{FF2B5EF4-FFF2-40B4-BE49-F238E27FC236}">
                <a16:creationId xmlns:a16="http://schemas.microsoft.com/office/drawing/2014/main" id="{188CD31B-C085-4568-ACB9-D6A04485FDBF}"/>
              </a:ext>
            </a:extLst>
          </p:cNvPr>
          <p:cNvGraphicFramePr>
            <a:graphicFrameLocks/>
          </p:cNvGraphicFramePr>
          <p:nvPr/>
        </p:nvGraphicFramePr>
        <p:xfrm>
          <a:off x="1859150" y="5176158"/>
          <a:ext cx="2843477" cy="178380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620739" y="4910295"/>
            <a:ext cx="1020535" cy="276999"/>
          </a:xfrm>
          <a:prstGeom prst="rect">
            <a:avLst/>
          </a:prstGeom>
          <a:noFill/>
        </p:spPr>
        <p:txBody>
          <a:bodyPr wrap="square" rtlCol="0">
            <a:spAutoFit/>
          </a:bodyPr>
          <a:lstStyle/>
          <a:p>
            <a:r>
              <a:rPr lang="en-GB" sz="1200" dirty="0">
                <a:solidFill>
                  <a:srgbClr val="FF0000"/>
                </a:solidFill>
              </a:rPr>
              <a:t>Add scale</a:t>
            </a:r>
          </a:p>
        </p:txBody>
      </p:sp>
    </p:spTree>
    <p:extLst>
      <p:ext uri="{BB962C8B-B14F-4D97-AF65-F5344CB8AC3E}">
        <p14:creationId xmlns:p14="http://schemas.microsoft.com/office/powerpoint/2010/main" val="3914791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carbon stores and fluxes</a:t>
            </a:r>
          </a:p>
        </p:txBody>
      </p:sp>
      <p:sp>
        <p:nvSpPr>
          <p:cNvPr id="4" name="Content Placeholder 3"/>
          <p:cNvSpPr>
            <a:spLocks noGrp="1"/>
          </p:cNvSpPr>
          <p:nvPr>
            <p:ph sz="half" idx="2"/>
          </p:nvPr>
        </p:nvSpPr>
        <p:spPr>
          <a:xfrm>
            <a:off x="6188528" y="2405293"/>
            <a:ext cx="5181600" cy="3048453"/>
          </a:xfrm>
        </p:spPr>
        <p:txBody>
          <a:bodyPr/>
          <a:lstStyle/>
          <a:p>
            <a:r>
              <a:rPr lang="en-GB" sz="2400" dirty="0"/>
              <a:t>Carbon is predominantly stored in trees, soils and sediments. Longer-term stores are the rocks underlying the catchment.</a:t>
            </a:r>
          </a:p>
          <a:p>
            <a:r>
              <a:rPr lang="en-GB" sz="2400" dirty="0"/>
              <a:t>Carbon is in constant flux, with losses (through erosion and land use change) and gains (sequestration) through plants and soil.</a:t>
            </a:r>
          </a:p>
          <a:p>
            <a:pPr marL="0" indent="0">
              <a:buNone/>
            </a:pPr>
            <a:endParaRPr lang="en-GB" dirty="0"/>
          </a:p>
        </p:txBody>
      </p:sp>
      <p:pic>
        <p:nvPicPr>
          <p:cNvPr id="5"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1" y="2058716"/>
            <a:ext cx="5181600" cy="3885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2554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carbon releases</a:t>
            </a:r>
          </a:p>
        </p:txBody>
      </p:sp>
      <p:sp>
        <p:nvSpPr>
          <p:cNvPr id="4" name="Content Placeholder 3"/>
          <p:cNvSpPr>
            <a:spLocks noGrp="1"/>
          </p:cNvSpPr>
          <p:nvPr>
            <p:ph sz="half" idx="2"/>
          </p:nvPr>
        </p:nvSpPr>
        <p:spPr/>
        <p:txBody>
          <a:bodyPr>
            <a:normAutofit fontScale="92500"/>
          </a:bodyPr>
          <a:lstStyle/>
          <a:p>
            <a:r>
              <a:rPr lang="en-GB" sz="2601" dirty="0"/>
              <a:t>The River Culm transports dissolved organic and inorganic carbon (DOC and DIC) together with particulates to the River Exe and onwards to the English Channel.</a:t>
            </a:r>
          </a:p>
          <a:p>
            <a:r>
              <a:rPr lang="en-GB" sz="2601" dirty="0"/>
              <a:t>Arable farming (tilling) or trampling (see photo) releases carbon stored in the soil.</a:t>
            </a:r>
          </a:p>
          <a:p>
            <a:r>
              <a:rPr lang="en-GB" sz="2601" dirty="0"/>
              <a:t>Urbanisation (e.g. new housing developments in </a:t>
            </a:r>
            <a:r>
              <a:rPr lang="en-GB" sz="2601" dirty="0" err="1"/>
              <a:t>Cullompton</a:t>
            </a:r>
            <a:r>
              <a:rPr lang="en-GB" sz="2601" dirty="0"/>
              <a:t>) removes trees and disturbs soil, releasing carbon. </a:t>
            </a:r>
          </a:p>
          <a:p>
            <a:endParaRPr lang="en-GB" dirty="0"/>
          </a:p>
        </p:txBody>
      </p:sp>
      <p:pic>
        <p:nvPicPr>
          <p:cNvPr id="1433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73" t="8049" r="7253" b="7383"/>
          <a:stretch/>
        </p:blipFill>
        <p:spPr bwMode="auto">
          <a:xfrm>
            <a:off x="318406" y="2179864"/>
            <a:ext cx="5625150" cy="31269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838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carbon cycle in the River Culm catchment</a:t>
            </a:r>
          </a:p>
        </p:txBody>
      </p:sp>
      <p:sp>
        <p:nvSpPr>
          <p:cNvPr id="3" name="Content Placeholder 2"/>
          <p:cNvSpPr>
            <a:spLocks noGrp="1"/>
          </p:cNvSpPr>
          <p:nvPr>
            <p:ph idx="1"/>
          </p:nvPr>
        </p:nvSpPr>
        <p:spPr>
          <a:xfrm>
            <a:off x="838204" y="1825628"/>
            <a:ext cx="10515600" cy="3498043"/>
          </a:xfrm>
        </p:spPr>
        <p:txBody>
          <a:bodyPr>
            <a:noAutofit/>
          </a:bodyPr>
          <a:lstStyle/>
          <a:p>
            <a:r>
              <a:rPr lang="en-GB" sz="2400" dirty="0"/>
              <a:t>The carbon cycle is a key topic studied at A level.</a:t>
            </a:r>
          </a:p>
          <a:p>
            <a:r>
              <a:rPr lang="en-GB" sz="2400" dirty="0"/>
              <a:t>Students need to understand the components and mechanisms associated with the global carbon cycle and its applications at the regional and local scale. </a:t>
            </a:r>
          </a:p>
          <a:p>
            <a:r>
              <a:rPr lang="en-GB" sz="2400" dirty="0"/>
              <a:t>Rivers and catchments play an important part in the carbon cycle, providing stores and transfer processes.</a:t>
            </a:r>
          </a:p>
          <a:p>
            <a:r>
              <a:rPr lang="en-GB" sz="2400" dirty="0"/>
              <a:t>The River Culm catchment provides an excellent example of a small rural river basin with carbon stores and transfer processes that are responsible for constant carbon fluxes. </a:t>
            </a:r>
          </a:p>
          <a:p>
            <a:r>
              <a:rPr lang="en-GB" sz="2400" dirty="0"/>
              <a:t>There are significant opportunities for carbon sequestration in the face of the challenges associated with climate change.</a:t>
            </a:r>
          </a:p>
        </p:txBody>
      </p:sp>
    </p:spTree>
    <p:extLst>
      <p:ext uri="{BB962C8B-B14F-4D97-AF65-F5344CB8AC3E}">
        <p14:creationId xmlns:p14="http://schemas.microsoft.com/office/powerpoint/2010/main" val="368716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carbon capture (trees)</a:t>
            </a:r>
          </a:p>
        </p:txBody>
      </p:sp>
      <p:sp>
        <p:nvSpPr>
          <p:cNvPr id="4" name="Content Placeholder 3"/>
          <p:cNvSpPr>
            <a:spLocks noGrp="1"/>
          </p:cNvSpPr>
          <p:nvPr>
            <p:ph sz="half" idx="2"/>
          </p:nvPr>
        </p:nvSpPr>
        <p:spPr>
          <a:xfrm>
            <a:off x="6774896" y="1789647"/>
            <a:ext cx="5181600" cy="4351339"/>
          </a:xfrm>
        </p:spPr>
        <p:txBody>
          <a:bodyPr>
            <a:normAutofit/>
          </a:bodyPr>
          <a:lstStyle/>
          <a:p>
            <a:r>
              <a:rPr lang="en-GB" sz="2400" dirty="0"/>
              <a:t>Planting trees – trees absorb (sequestrate) carbon dioxide from the atmosphere through the process of photosynthesis. Carbon is fixed in the trees and also transferred to the soil.</a:t>
            </a:r>
          </a:p>
          <a:p>
            <a:r>
              <a:rPr lang="en-GB" sz="2400" dirty="0"/>
              <a:t>Some carbon is emitted through respiration and combustion.</a:t>
            </a:r>
          </a:p>
          <a:p>
            <a:r>
              <a:rPr lang="en-GB" sz="2400" dirty="0"/>
              <a:t>The diagrams alongside illustrate a vision for enhancing nature and increasing carbon sequestration on the </a:t>
            </a:r>
            <a:r>
              <a:rPr lang="en-GB" sz="2400" dirty="0" err="1"/>
              <a:t>Killerton</a:t>
            </a:r>
            <a:r>
              <a:rPr lang="en-GB" sz="2400" dirty="0"/>
              <a:t> estate.</a:t>
            </a:r>
          </a:p>
        </p:txBody>
      </p:sp>
      <p:pic>
        <p:nvPicPr>
          <p:cNvPr id="1026" name="Picture 2" descr="River Culm at Killerton East Before and Af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272" y="1929884"/>
            <a:ext cx="6480981" cy="40708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3773" y="6221187"/>
            <a:ext cx="5579861" cy="276999"/>
          </a:xfrm>
          <a:prstGeom prst="rect">
            <a:avLst/>
          </a:prstGeom>
          <a:noFill/>
        </p:spPr>
        <p:txBody>
          <a:bodyPr wrap="none" rtlCol="0">
            <a:spAutoFit/>
          </a:bodyPr>
          <a:lstStyle/>
          <a:p>
            <a:r>
              <a:rPr lang="en-GB" sz="1200" dirty="0">
                <a:hlinkClick r:id="rId3"/>
              </a:rPr>
              <a:t>https://connectingtheculm.com/the-culm-a-50-year-vision-ellerhayes-to-columbjohn/</a:t>
            </a:r>
            <a:r>
              <a:rPr lang="en-GB" sz="1200" dirty="0"/>
              <a:t> </a:t>
            </a:r>
          </a:p>
        </p:txBody>
      </p:sp>
    </p:spTree>
    <p:extLst>
      <p:ext uri="{BB962C8B-B14F-4D97-AF65-F5344CB8AC3E}">
        <p14:creationId xmlns:p14="http://schemas.microsoft.com/office/powerpoint/2010/main" val="4206206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4000" dirty="0"/>
              <a:t>Carbon capture (trees)</a:t>
            </a:r>
          </a:p>
        </p:txBody>
      </p:sp>
      <p:pic>
        <p:nvPicPr>
          <p:cNvPr id="6" name="Picture 2" descr="Carbon Sequestration in Forests | MN Board of Water, Soil Resour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841" y="1734691"/>
            <a:ext cx="8082628" cy="4431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786504" y="6379419"/>
            <a:ext cx="5251309" cy="369460"/>
          </a:xfrm>
          <a:prstGeom prst="rect">
            <a:avLst/>
          </a:prstGeom>
        </p:spPr>
        <p:txBody>
          <a:bodyPr wrap="none">
            <a:spAutoFit/>
          </a:bodyPr>
          <a:lstStyle/>
          <a:p>
            <a:r>
              <a:rPr lang="en-GB" sz="1801" dirty="0">
                <a:hlinkClick r:id="rId3"/>
              </a:rPr>
              <a:t>http://bwsr.state.mn.us/carbon-sequestration-forests</a:t>
            </a:r>
            <a:r>
              <a:rPr lang="en-GB" sz="1801" dirty="0"/>
              <a:t> </a:t>
            </a:r>
          </a:p>
        </p:txBody>
      </p:sp>
    </p:spTree>
    <p:extLst>
      <p:ext uri="{BB962C8B-B14F-4D97-AF65-F5344CB8AC3E}">
        <p14:creationId xmlns:p14="http://schemas.microsoft.com/office/powerpoint/2010/main" val="341614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Choosing tree types</a:t>
            </a:r>
          </a:p>
        </p:txBody>
      </p:sp>
      <p:sp>
        <p:nvSpPr>
          <p:cNvPr id="3" name="Content Placeholder 2"/>
          <p:cNvSpPr>
            <a:spLocks noGrp="1"/>
          </p:cNvSpPr>
          <p:nvPr>
            <p:ph sz="half" idx="1"/>
          </p:nvPr>
        </p:nvSpPr>
        <p:spPr>
          <a:xfrm>
            <a:off x="838201" y="1825626"/>
            <a:ext cx="5181600" cy="3375026"/>
          </a:xfrm>
        </p:spPr>
        <p:txBody>
          <a:bodyPr>
            <a:normAutofit/>
          </a:bodyPr>
          <a:lstStyle/>
          <a:p>
            <a:r>
              <a:rPr lang="en-GB" sz="2400" dirty="0"/>
              <a:t>Long-living native species such as oak and maple are effective in capturing carbon. </a:t>
            </a:r>
          </a:p>
          <a:p>
            <a:r>
              <a:rPr lang="en-GB" sz="2400" dirty="0"/>
              <a:t>Other species suitable for smaller areas include hazel, blackthorn, elder, yew and crab apple. </a:t>
            </a:r>
          </a:p>
          <a:p>
            <a:r>
              <a:rPr lang="en-GB" sz="2400" dirty="0"/>
              <a:t>Trees vary in their potential to capture and store carbon.</a:t>
            </a:r>
          </a:p>
        </p:txBody>
      </p:sp>
      <p:pic>
        <p:nvPicPr>
          <p:cNvPr id="6" name="Content Placeholder 5"/>
          <p:cNvPicPr>
            <a:picLocks noGrp="1"/>
          </p:cNvPicPr>
          <p:nvPr>
            <p:ph sz="half" idx="2"/>
          </p:nvPr>
        </p:nvPicPr>
        <p:blipFill rotWithShape="1">
          <a:blip r:embed="rId2"/>
          <a:srcRect l="39442" t="27499" r="25278" b="17160"/>
          <a:stretch/>
        </p:blipFill>
        <p:spPr bwMode="auto">
          <a:xfrm>
            <a:off x="7151913" y="1028702"/>
            <a:ext cx="3748299" cy="3482747"/>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40606" t="30124" r="25277" b="31729"/>
          <a:stretch/>
        </p:blipFill>
        <p:spPr bwMode="auto">
          <a:xfrm>
            <a:off x="7241723" y="3976011"/>
            <a:ext cx="3624942" cy="1894114"/>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742215" y="6327324"/>
            <a:ext cx="6096000" cy="246349"/>
          </a:xfrm>
          <a:prstGeom prst="rect">
            <a:avLst/>
          </a:prstGeom>
        </p:spPr>
        <p:txBody>
          <a:bodyPr>
            <a:spAutoFit/>
          </a:bodyPr>
          <a:lstStyle/>
          <a:p>
            <a:r>
              <a:rPr lang="en-GB" sz="1001" u="sng" dirty="0">
                <a:hlinkClick r:id="rId4"/>
              </a:rPr>
              <a:t>https://www.treeconomics.co.uk/wp-content/uploads/2021/01/Quercus-robur-varieties-Tree-Tag-v2.pdf</a:t>
            </a:r>
            <a:r>
              <a:rPr lang="en-GB" sz="1001" dirty="0"/>
              <a:t> </a:t>
            </a:r>
          </a:p>
        </p:txBody>
      </p:sp>
    </p:spTree>
    <p:extLst>
      <p:ext uri="{BB962C8B-B14F-4D97-AF65-F5344CB8AC3E}">
        <p14:creationId xmlns:p14="http://schemas.microsoft.com/office/powerpoint/2010/main" val="361820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carbon capture (wetlands)</a:t>
            </a:r>
          </a:p>
        </p:txBody>
      </p:sp>
      <p:sp>
        <p:nvSpPr>
          <p:cNvPr id="3" name="Content Placeholder 2"/>
          <p:cNvSpPr>
            <a:spLocks noGrp="1"/>
          </p:cNvSpPr>
          <p:nvPr>
            <p:ph sz="half" idx="1"/>
          </p:nvPr>
        </p:nvSpPr>
        <p:spPr/>
        <p:txBody>
          <a:bodyPr>
            <a:normAutofit fontScale="77500" lnSpcReduction="20000"/>
          </a:bodyPr>
          <a:lstStyle/>
          <a:p>
            <a:pPr marL="0" indent="0">
              <a:buNone/>
            </a:pPr>
            <a:endParaRPr lang="en-GB" dirty="0">
              <a:solidFill>
                <a:srgbClr val="FF0000"/>
              </a:solidFill>
            </a:endParaRPr>
          </a:p>
          <a:p>
            <a:pPr marL="0" indent="0">
              <a:buNone/>
            </a:pPr>
            <a:endParaRPr lang="en-GB" dirty="0">
              <a:solidFill>
                <a:srgbClr val="FF0000"/>
              </a:solidFill>
            </a:endParaRPr>
          </a:p>
        </p:txBody>
      </p:sp>
      <p:sp>
        <p:nvSpPr>
          <p:cNvPr id="4" name="Content Placeholder 3"/>
          <p:cNvSpPr>
            <a:spLocks noGrp="1"/>
          </p:cNvSpPr>
          <p:nvPr>
            <p:ph sz="half" idx="2"/>
          </p:nvPr>
        </p:nvSpPr>
        <p:spPr>
          <a:xfrm>
            <a:off x="6172201" y="1585749"/>
            <a:ext cx="5568043" cy="4565072"/>
          </a:xfrm>
        </p:spPr>
        <p:txBody>
          <a:bodyPr>
            <a:normAutofit fontScale="77500" lnSpcReduction="20000"/>
          </a:bodyPr>
          <a:lstStyle/>
          <a:p>
            <a:r>
              <a:rPr lang="en-GB" sz="3100" dirty="0"/>
              <a:t>Globally, wetlands store 14.5% of the world’s carbon.</a:t>
            </a:r>
          </a:p>
          <a:p>
            <a:r>
              <a:rPr lang="en-GB" sz="3100" dirty="0"/>
              <a:t>Retaining and reclaiming wetlands – wetlands are very effective carbon stores, capturing carbon within decaying peat vegetation. </a:t>
            </a:r>
          </a:p>
          <a:p>
            <a:r>
              <a:rPr lang="en-GB" sz="3100" dirty="0"/>
              <a:t>Spring-line mires (see photo) form where rainwater draining into the soil meets underlying clay, forcing it to the surface.</a:t>
            </a:r>
          </a:p>
          <a:p>
            <a:r>
              <a:rPr lang="en-GB" sz="3100" dirty="0"/>
              <a:t>Mires act like sponges, balancing rainfall events and releasing water gradually into rivers. </a:t>
            </a:r>
          </a:p>
          <a:p>
            <a:r>
              <a:rPr lang="en-GB" sz="3100" dirty="0"/>
              <a:t>Many are not functioning effectively, having become scrubbed over with gorse and trees (see photo).</a:t>
            </a:r>
          </a:p>
          <a:p>
            <a:pPr marL="0" indent="0">
              <a:buNone/>
            </a:pPr>
            <a:endParaRPr lang="en-GB" dirty="0"/>
          </a:p>
        </p:txBody>
      </p:sp>
      <p:pic>
        <p:nvPicPr>
          <p:cNvPr id="1026" name="Picture 2" descr="https://connectingtheculm.com/wp-content/uploads/2021/01/wet-woodlan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2" y="1898996"/>
            <a:ext cx="5231038" cy="37189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50567" y="6093668"/>
            <a:ext cx="5089022" cy="369460"/>
          </a:xfrm>
          <a:prstGeom prst="rect">
            <a:avLst/>
          </a:prstGeom>
        </p:spPr>
        <p:txBody>
          <a:bodyPr wrap="none">
            <a:spAutoFit/>
          </a:bodyPr>
          <a:lstStyle/>
          <a:p>
            <a:r>
              <a:rPr lang="en-GB" sz="1801" dirty="0">
                <a:hlinkClick r:id="rId3"/>
              </a:rPr>
              <a:t>https://connectingtheculm.com/discover-the-culm/</a:t>
            </a:r>
            <a:r>
              <a:rPr lang="en-GB" sz="1801" dirty="0"/>
              <a:t> </a:t>
            </a:r>
          </a:p>
        </p:txBody>
      </p:sp>
    </p:spTree>
    <p:extLst>
      <p:ext uri="{BB962C8B-B14F-4D97-AF65-F5344CB8AC3E}">
        <p14:creationId xmlns:p14="http://schemas.microsoft.com/office/powerpoint/2010/main" val="231329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Carbon capture (wetlands)</a:t>
            </a:r>
          </a:p>
        </p:txBody>
      </p:sp>
      <p:pic>
        <p:nvPicPr>
          <p:cNvPr id="11266" name="Picture 2" descr="Carbon Sequestration in Wetlands | MN Board of Water, Soil Resour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4601" y="1749838"/>
            <a:ext cx="8875698" cy="4343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388211" y="6158984"/>
            <a:ext cx="5468485" cy="369460"/>
          </a:xfrm>
          <a:prstGeom prst="rect">
            <a:avLst/>
          </a:prstGeom>
        </p:spPr>
        <p:txBody>
          <a:bodyPr wrap="none">
            <a:spAutoFit/>
          </a:bodyPr>
          <a:lstStyle/>
          <a:p>
            <a:r>
              <a:rPr lang="en-GB" sz="1801" dirty="0">
                <a:hlinkClick r:id="rId3"/>
              </a:rPr>
              <a:t>http://bwsr.state.mn.us/carbon-sequestration-wetlands</a:t>
            </a:r>
            <a:r>
              <a:rPr lang="en-GB" sz="1801" dirty="0"/>
              <a:t> </a:t>
            </a:r>
          </a:p>
        </p:txBody>
      </p:sp>
    </p:spTree>
    <p:extLst>
      <p:ext uri="{BB962C8B-B14F-4D97-AF65-F5344CB8AC3E}">
        <p14:creationId xmlns:p14="http://schemas.microsoft.com/office/powerpoint/2010/main" val="3217277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Connecting the Culm – the model</a:t>
            </a:r>
          </a:p>
        </p:txBody>
      </p:sp>
      <p:sp>
        <p:nvSpPr>
          <p:cNvPr id="4" name="Content Placeholder 3"/>
          <p:cNvSpPr>
            <a:spLocks noGrp="1"/>
          </p:cNvSpPr>
          <p:nvPr>
            <p:ph sz="half" idx="2"/>
          </p:nvPr>
        </p:nvSpPr>
        <p:spPr>
          <a:xfrm>
            <a:off x="6172201" y="1583871"/>
            <a:ext cx="5181600" cy="4800601"/>
          </a:xfrm>
        </p:spPr>
        <p:txBody>
          <a:bodyPr>
            <a:normAutofit fontScale="92500" lnSpcReduction="20000"/>
          </a:bodyPr>
          <a:lstStyle/>
          <a:p>
            <a:r>
              <a:rPr lang="en-GB" i="1" dirty="0"/>
              <a:t>Connecting the Culm </a:t>
            </a:r>
            <a:r>
              <a:rPr lang="en-GB" dirty="0"/>
              <a:t>is a three year project which aims to make the River Culm and its floodplain</a:t>
            </a:r>
          </a:p>
          <a:p>
            <a:pPr lvl="1">
              <a:buFont typeface="Wingdings" panose="05000000000000000000" pitchFamily="2" charset="2"/>
              <a:buChar char="Ø"/>
            </a:pPr>
            <a:r>
              <a:rPr lang="en-GB" sz="2000" dirty="0"/>
              <a:t> more resilient to flood and drought</a:t>
            </a:r>
          </a:p>
          <a:p>
            <a:pPr lvl="1">
              <a:buFont typeface="Wingdings" panose="05000000000000000000" pitchFamily="2" charset="2"/>
              <a:buChar char="Ø"/>
            </a:pPr>
            <a:r>
              <a:rPr lang="en-GB" sz="2000" dirty="0"/>
              <a:t> improve water quality</a:t>
            </a:r>
          </a:p>
          <a:p>
            <a:pPr lvl="1">
              <a:buFont typeface="Wingdings" panose="05000000000000000000" pitchFamily="2" charset="2"/>
              <a:buChar char="Ø"/>
            </a:pPr>
            <a:r>
              <a:rPr lang="en-GB" sz="2000" dirty="0"/>
              <a:t> support biodiversity and habitats</a:t>
            </a:r>
          </a:p>
          <a:p>
            <a:pPr lvl="1">
              <a:buFont typeface="Wingdings" panose="05000000000000000000" pitchFamily="2" charset="2"/>
              <a:buChar char="Ø"/>
            </a:pPr>
            <a:r>
              <a:rPr lang="en-GB" sz="2000" dirty="0"/>
              <a:t> involve local people and organisations in the process.</a:t>
            </a:r>
          </a:p>
          <a:p>
            <a:r>
              <a:rPr lang="en-GB" sz="2601" dirty="0"/>
              <a:t>Climate change adaptation through nature based solutions is at the heart of the project</a:t>
            </a:r>
          </a:p>
          <a:p>
            <a:r>
              <a:rPr lang="en-GB" sz="2601" dirty="0"/>
              <a:t>Mitigation strategies, reducing potential carbon emissions and increasing sequestration, can be adopted to reduce the catchment’s carbon footprint.</a:t>
            </a:r>
          </a:p>
        </p:txBody>
      </p:sp>
      <p:pic>
        <p:nvPicPr>
          <p:cNvPr id="5" name="Content Placeholder 4">
            <a:extLst>
              <a:ext uri="{FF2B5EF4-FFF2-40B4-BE49-F238E27FC236}">
                <a16:creationId xmlns:a16="http://schemas.microsoft.com/office/drawing/2014/main" id="{6A9A5263-A393-410C-9FCF-F328771FAC5B}"/>
              </a:ext>
            </a:extLst>
          </p:cNvPr>
          <p:cNvPicPr>
            <a:picLocks noGrp="1" noChangeAspect="1"/>
          </p:cNvPicPr>
          <p:nvPr>
            <p:ph sz="half" idx="1"/>
          </p:nvPr>
        </p:nvPicPr>
        <p:blipFill>
          <a:blip r:embed="rId2">
            <a:alphaModFix amt="35000"/>
          </a:blip>
          <a:stretch>
            <a:fillRect/>
          </a:stretch>
        </p:blipFill>
        <p:spPr>
          <a:xfrm flipV="1">
            <a:off x="944678" y="1534035"/>
            <a:ext cx="4956478" cy="3700594"/>
          </a:xfrm>
          <a:prstGeom prst="rect">
            <a:avLst/>
          </a:prstGeom>
        </p:spPr>
      </p:pic>
      <p:sp>
        <p:nvSpPr>
          <p:cNvPr id="6" name="TextBox 5">
            <a:extLst>
              <a:ext uri="{FF2B5EF4-FFF2-40B4-BE49-F238E27FC236}">
                <a16:creationId xmlns:a16="http://schemas.microsoft.com/office/drawing/2014/main" id="{656AFE0B-8B4C-4800-B7B1-F4F615979B6A}"/>
              </a:ext>
            </a:extLst>
          </p:cNvPr>
          <p:cNvSpPr txBox="1"/>
          <p:nvPr/>
        </p:nvSpPr>
        <p:spPr>
          <a:xfrm>
            <a:off x="2204551" y="3807085"/>
            <a:ext cx="2583691" cy="289631"/>
          </a:xfrm>
          <a:prstGeom prst="rect">
            <a:avLst/>
          </a:prstGeom>
          <a:noFill/>
        </p:spPr>
        <p:txBody>
          <a:bodyPr wrap="square" lIns="0" tIns="0" rIns="0" bIns="0" rtlCol="0">
            <a:spAutoFit/>
          </a:bodyPr>
          <a:lstStyle/>
          <a:p>
            <a:pPr algn="ctr">
              <a:lnSpc>
                <a:spcPct val="110000"/>
              </a:lnSpc>
              <a:spcBef>
                <a:spcPts val="400"/>
              </a:spcBef>
            </a:pPr>
            <a:r>
              <a:rPr lang="en-GB" sz="1801" b="1" dirty="0">
                <a:latin typeface="+mj-lt"/>
              </a:rPr>
              <a:t>Connecting the Culm</a:t>
            </a:r>
          </a:p>
        </p:txBody>
      </p:sp>
      <p:sp>
        <p:nvSpPr>
          <p:cNvPr id="8" name="TextBox 7">
            <a:extLst>
              <a:ext uri="{FF2B5EF4-FFF2-40B4-BE49-F238E27FC236}">
                <a16:creationId xmlns:a16="http://schemas.microsoft.com/office/drawing/2014/main" id="{0B509334-781E-4ABA-91B4-02947B099823}"/>
              </a:ext>
            </a:extLst>
          </p:cNvPr>
          <p:cNvSpPr txBox="1"/>
          <p:nvPr/>
        </p:nvSpPr>
        <p:spPr>
          <a:xfrm>
            <a:off x="3920022" y="5054293"/>
            <a:ext cx="1568411" cy="176908"/>
          </a:xfrm>
          <a:prstGeom prst="rect">
            <a:avLst/>
          </a:prstGeom>
          <a:noFill/>
        </p:spPr>
        <p:txBody>
          <a:bodyPr wrap="square" lIns="0" tIns="0" rIns="0" bIns="0" rtlCol="0">
            <a:spAutoFit/>
          </a:bodyPr>
          <a:lstStyle/>
          <a:p>
            <a:pPr algn="ctr">
              <a:lnSpc>
                <a:spcPct val="110000"/>
              </a:lnSpc>
              <a:spcBef>
                <a:spcPts val="400"/>
              </a:spcBef>
            </a:pPr>
            <a:r>
              <a:rPr lang="en-GB" sz="1100" dirty="0">
                <a:latin typeface="+mj-lt"/>
              </a:rPr>
              <a:t>Climate change adaptation</a:t>
            </a:r>
          </a:p>
        </p:txBody>
      </p:sp>
      <p:sp>
        <p:nvSpPr>
          <p:cNvPr id="9" name="TextBox 8">
            <a:extLst>
              <a:ext uri="{FF2B5EF4-FFF2-40B4-BE49-F238E27FC236}">
                <a16:creationId xmlns:a16="http://schemas.microsoft.com/office/drawing/2014/main" id="{86619064-9EF0-4BBE-B976-9ADFFBACA406}"/>
              </a:ext>
            </a:extLst>
          </p:cNvPr>
          <p:cNvSpPr txBox="1"/>
          <p:nvPr/>
        </p:nvSpPr>
        <p:spPr>
          <a:xfrm>
            <a:off x="1524297" y="5056798"/>
            <a:ext cx="1360508" cy="176908"/>
          </a:xfrm>
          <a:prstGeom prst="rect">
            <a:avLst/>
          </a:prstGeom>
          <a:noFill/>
        </p:spPr>
        <p:txBody>
          <a:bodyPr wrap="square" lIns="0" tIns="0" rIns="0" bIns="0" rtlCol="0">
            <a:spAutoFit/>
          </a:bodyPr>
          <a:lstStyle/>
          <a:p>
            <a:pPr algn="ctr">
              <a:lnSpc>
                <a:spcPct val="110000"/>
              </a:lnSpc>
              <a:spcBef>
                <a:spcPts val="400"/>
              </a:spcBef>
            </a:pPr>
            <a:r>
              <a:rPr lang="en-GB" sz="1100" dirty="0">
                <a:latin typeface="+mj-lt"/>
              </a:rPr>
              <a:t>Nature-based solutions</a:t>
            </a:r>
          </a:p>
        </p:txBody>
      </p:sp>
      <p:sp>
        <p:nvSpPr>
          <p:cNvPr id="10" name="TextBox 9">
            <a:extLst>
              <a:ext uri="{FF2B5EF4-FFF2-40B4-BE49-F238E27FC236}">
                <a16:creationId xmlns:a16="http://schemas.microsoft.com/office/drawing/2014/main" id="{C6DF00B2-A866-45BD-A6CA-984CEA41B147}"/>
              </a:ext>
            </a:extLst>
          </p:cNvPr>
          <p:cNvSpPr txBox="1"/>
          <p:nvPr/>
        </p:nvSpPr>
        <p:spPr>
          <a:xfrm>
            <a:off x="2638714" y="2318840"/>
            <a:ext cx="1568411" cy="176908"/>
          </a:xfrm>
          <a:prstGeom prst="rect">
            <a:avLst/>
          </a:prstGeom>
          <a:noFill/>
        </p:spPr>
        <p:txBody>
          <a:bodyPr wrap="square" lIns="0" tIns="0" rIns="0" bIns="0" rtlCol="0">
            <a:spAutoFit/>
          </a:bodyPr>
          <a:lstStyle/>
          <a:p>
            <a:pPr algn="ctr">
              <a:lnSpc>
                <a:spcPct val="110000"/>
              </a:lnSpc>
              <a:spcBef>
                <a:spcPts val="400"/>
              </a:spcBef>
            </a:pPr>
            <a:r>
              <a:rPr lang="en-GB" sz="1100" dirty="0">
                <a:latin typeface="+mj-lt"/>
              </a:rPr>
              <a:t>Co-creation</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355" t="71754" r="27399" b="9611"/>
          <a:stretch/>
        </p:blipFill>
        <p:spPr bwMode="auto">
          <a:xfrm>
            <a:off x="1756987" y="5234629"/>
            <a:ext cx="3478818" cy="109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51854" y="6339627"/>
            <a:ext cx="5089022" cy="369460"/>
          </a:xfrm>
          <a:prstGeom prst="rect">
            <a:avLst/>
          </a:prstGeom>
          <a:noFill/>
        </p:spPr>
        <p:txBody>
          <a:bodyPr wrap="none" rtlCol="0">
            <a:spAutoFit/>
          </a:bodyPr>
          <a:lstStyle/>
          <a:p>
            <a:r>
              <a:rPr lang="en-GB" sz="1801" dirty="0">
                <a:hlinkClick r:id="rId4"/>
              </a:rPr>
              <a:t>https://connectingtheculm.com/discover-the-culm/</a:t>
            </a:r>
            <a:r>
              <a:rPr lang="en-GB" sz="1801" dirty="0"/>
              <a:t> </a:t>
            </a:r>
          </a:p>
        </p:txBody>
      </p:sp>
    </p:spTree>
    <p:extLst>
      <p:ext uri="{BB962C8B-B14F-4D97-AF65-F5344CB8AC3E}">
        <p14:creationId xmlns:p14="http://schemas.microsoft.com/office/powerpoint/2010/main" val="3966249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Connecting the Culm – climate regulation</a:t>
            </a:r>
          </a:p>
        </p:txBody>
      </p:sp>
      <p:sp>
        <p:nvSpPr>
          <p:cNvPr id="4" name="Content Placeholder 3"/>
          <p:cNvSpPr>
            <a:spLocks noGrp="1"/>
          </p:cNvSpPr>
          <p:nvPr>
            <p:ph sz="half" idx="2"/>
          </p:nvPr>
        </p:nvSpPr>
        <p:spPr/>
        <p:txBody>
          <a:bodyPr>
            <a:normAutofit lnSpcReduction="10000"/>
          </a:bodyPr>
          <a:lstStyle/>
          <a:p>
            <a:r>
              <a:rPr lang="en-GB" dirty="0"/>
              <a:t>Land uses identified by Natural England as contributing to climate regulation, included woodland, semi-natural habitats and urban green spaces.</a:t>
            </a:r>
          </a:p>
          <a:p>
            <a:r>
              <a:rPr lang="en-GB" dirty="0"/>
              <a:t>The areas of woodland in the east of the catchment coincide with damp peaty/loam soils and wetlands to provide good locations for carbon sequestration.</a:t>
            </a:r>
          </a:p>
        </p:txBody>
      </p:sp>
      <p:pic>
        <p:nvPicPr>
          <p:cNvPr id="5" name="Content Placeholder 4">
            <a:extLst>
              <a:ext uri="{FF2B5EF4-FFF2-40B4-BE49-F238E27FC236}">
                <a16:creationId xmlns:a16="http://schemas.microsoft.com/office/drawing/2014/main" id="{00035339-4457-4E7B-A743-C0C1E69F589B}"/>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46364" y="2013935"/>
            <a:ext cx="5181600" cy="3648149"/>
          </a:xfrm>
          <a:prstGeom prst="rect">
            <a:avLst/>
          </a:prstGeom>
          <a:ln>
            <a:solidFill>
              <a:schemeClr val="tx1"/>
            </a:solidFill>
          </a:ln>
        </p:spPr>
      </p:pic>
    </p:spTree>
    <p:extLst>
      <p:ext uri="{BB962C8B-B14F-4D97-AF65-F5344CB8AC3E}">
        <p14:creationId xmlns:p14="http://schemas.microsoft.com/office/powerpoint/2010/main" val="3472776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Connecting the Culm – carbon sequestration</a:t>
            </a:r>
          </a:p>
        </p:txBody>
      </p:sp>
      <p:pic>
        <p:nvPicPr>
          <p:cNvPr id="5" name="Content Placeholder 4">
            <a:extLst>
              <a:ext uri="{FF2B5EF4-FFF2-40B4-BE49-F238E27FC236}">
                <a16:creationId xmlns:a16="http://schemas.microsoft.com/office/drawing/2014/main" id="{4A8A8DB9-6C94-4147-941D-7CE78A383B7E}"/>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p:blipFill>
        <p:spPr>
          <a:xfrm>
            <a:off x="176892" y="2071084"/>
            <a:ext cx="5181600" cy="3648149"/>
          </a:xfrm>
          <a:prstGeom prst="rect">
            <a:avLst/>
          </a:prstGeom>
        </p:spPr>
      </p:pic>
      <p:pic>
        <p:nvPicPr>
          <p:cNvPr id="6" name="Picture 5">
            <a:extLst>
              <a:ext uri="{FF2B5EF4-FFF2-40B4-BE49-F238E27FC236}">
                <a16:creationId xmlns:a16="http://schemas.microsoft.com/office/drawing/2014/main" id="{AFE44D45-77AC-4D5C-9848-F367DAC905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0183" y="4608285"/>
            <a:ext cx="1617134" cy="1413934"/>
          </a:xfrm>
          <a:prstGeom prst="rect">
            <a:avLst/>
          </a:prstGeom>
        </p:spPr>
      </p:pic>
      <p:pic>
        <p:nvPicPr>
          <p:cNvPr id="1638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37921" y="2052507"/>
            <a:ext cx="6783771" cy="396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00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Connecting the Culm – opportunities for enhancement</a:t>
            </a:r>
          </a:p>
        </p:txBody>
      </p:sp>
      <p:pic>
        <p:nvPicPr>
          <p:cNvPr id="6" name="Picture 5">
            <a:extLst>
              <a:ext uri="{FF2B5EF4-FFF2-40B4-BE49-F238E27FC236}">
                <a16:creationId xmlns:a16="http://schemas.microsoft.com/office/drawing/2014/main" id="{E3FADB0B-4EC5-4BED-9118-D7649413E5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12438" y="2492388"/>
            <a:ext cx="5365371" cy="3777074"/>
          </a:xfrm>
          <a:prstGeom prst="rect">
            <a:avLst/>
          </a:prstGeom>
        </p:spPr>
      </p:pic>
      <p:cxnSp>
        <p:nvCxnSpPr>
          <p:cNvPr id="8" name="Straight Arrow Connector 7"/>
          <p:cNvCxnSpPr/>
          <p:nvPr/>
        </p:nvCxnSpPr>
        <p:spPr>
          <a:xfrm flipH="1">
            <a:off x="5265967" y="2694214"/>
            <a:ext cx="1208315" cy="7511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135340" y="2694214"/>
            <a:ext cx="1338942" cy="21472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474279" y="2694215"/>
            <a:ext cx="0" cy="13634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04810" y="1969877"/>
            <a:ext cx="5418599" cy="646587"/>
          </a:xfrm>
          <a:prstGeom prst="rect">
            <a:avLst/>
          </a:prstGeom>
          <a:noFill/>
          <a:ln>
            <a:solidFill>
              <a:schemeClr val="tx1"/>
            </a:solidFill>
          </a:ln>
        </p:spPr>
        <p:txBody>
          <a:bodyPr wrap="none" rtlCol="0">
            <a:spAutoFit/>
          </a:bodyPr>
          <a:lstStyle/>
          <a:p>
            <a:r>
              <a:rPr lang="en-GB" sz="1801" dirty="0"/>
              <a:t>Wetland opportunities combined with clay or loam soils</a:t>
            </a:r>
          </a:p>
          <a:p>
            <a:r>
              <a:rPr lang="en-GB" sz="1801" dirty="0"/>
              <a:t>provide areas of greatest potential</a:t>
            </a:r>
          </a:p>
        </p:txBody>
      </p:sp>
      <p:sp>
        <p:nvSpPr>
          <p:cNvPr id="14" name="TextBox 13"/>
          <p:cNvSpPr txBox="1"/>
          <p:nvPr/>
        </p:nvSpPr>
        <p:spPr>
          <a:xfrm>
            <a:off x="4645418" y="5731331"/>
            <a:ext cx="6830588" cy="686791"/>
          </a:xfrm>
          <a:prstGeom prst="rect">
            <a:avLst/>
          </a:prstGeom>
          <a:noFill/>
          <a:ln>
            <a:solidFill>
              <a:schemeClr val="tx1"/>
            </a:solidFill>
          </a:ln>
        </p:spPr>
        <p:txBody>
          <a:bodyPr wrap="none" rtlCol="0">
            <a:spAutoFit/>
          </a:bodyPr>
          <a:lstStyle/>
          <a:p>
            <a:pPr algn="ctr">
              <a:lnSpc>
                <a:spcPct val="110000"/>
              </a:lnSpc>
            </a:pPr>
            <a:r>
              <a:rPr lang="en-GB" sz="1801" dirty="0">
                <a:ea typeface="Calibri" panose="020F0502020204030204" pitchFamily="34" charset="0"/>
                <a:cs typeface="Times New Roman" panose="02020603050405020304" pitchFamily="18" charset="0"/>
              </a:rPr>
              <a:t>High quality agricultural land and other valuable land uses mean some </a:t>
            </a:r>
          </a:p>
          <a:p>
            <a:pPr algn="ctr">
              <a:lnSpc>
                <a:spcPct val="110000"/>
              </a:lnSpc>
            </a:pPr>
            <a:r>
              <a:rPr lang="en-GB" sz="1801" dirty="0">
                <a:ea typeface="Calibri" panose="020F0502020204030204" pitchFamily="34" charset="0"/>
                <a:cs typeface="Times New Roman" panose="02020603050405020304" pitchFamily="18" charset="0"/>
              </a:rPr>
              <a:t>areas are unlikely to be suitable for land use change</a:t>
            </a:r>
            <a:endParaRPr lang="en-GB" sz="1801" dirty="0"/>
          </a:p>
        </p:txBody>
      </p:sp>
      <p:cxnSp>
        <p:nvCxnSpPr>
          <p:cNvPr id="16" name="Straight Arrow Connector 15"/>
          <p:cNvCxnSpPr/>
          <p:nvPr/>
        </p:nvCxnSpPr>
        <p:spPr>
          <a:xfrm flipH="1" flipV="1">
            <a:off x="3967845" y="5478238"/>
            <a:ext cx="2024743" cy="1796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595123" y="4572002"/>
            <a:ext cx="397467" cy="10858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8024" y="2616199"/>
            <a:ext cx="3135084" cy="1906099"/>
          </a:xfrm>
          <a:prstGeom prst="rect">
            <a:avLst/>
          </a:prstGeom>
          <a:noFill/>
        </p:spPr>
        <p:txBody>
          <a:bodyPr wrap="square" rtlCol="0">
            <a:spAutoFit/>
          </a:bodyPr>
          <a:lstStyle/>
          <a:p>
            <a:pPr>
              <a:lnSpc>
                <a:spcPct val="110000"/>
              </a:lnSpc>
            </a:pPr>
            <a:r>
              <a:rPr lang="en-GB" sz="1801" dirty="0"/>
              <a:t>Current land use, land type and soil type, combined with wetland opportunities suggest areas which have potential for improved carbon sequestration.</a:t>
            </a:r>
          </a:p>
        </p:txBody>
      </p:sp>
      <p:pic>
        <p:nvPicPr>
          <p:cNvPr id="20" name="Content Placeholder 6">
            <a:extLst>
              <a:ext uri="{FF2B5EF4-FFF2-40B4-BE49-F238E27FC236}">
                <a16:creationId xmlns:a16="http://schemas.microsoft.com/office/drawing/2014/main" id="{628362A4-0ECD-47C1-BCB1-E718C7FBF0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7807" y="2965818"/>
            <a:ext cx="3421616" cy="2407584"/>
          </a:xfrm>
          <a:prstGeom prst="rect">
            <a:avLst/>
          </a:prstGeom>
          <a:ln>
            <a:solidFill>
              <a:schemeClr val="tx1"/>
            </a:solidFill>
          </a:ln>
        </p:spPr>
      </p:pic>
    </p:spTree>
    <p:extLst>
      <p:ext uri="{BB962C8B-B14F-4D97-AF65-F5344CB8AC3E}">
        <p14:creationId xmlns:p14="http://schemas.microsoft.com/office/powerpoint/2010/main" val="1404946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resources</a:t>
            </a:r>
          </a:p>
        </p:txBody>
      </p:sp>
      <p:sp>
        <p:nvSpPr>
          <p:cNvPr id="3" name="Content Placeholder 2"/>
          <p:cNvSpPr>
            <a:spLocks noGrp="1"/>
          </p:cNvSpPr>
          <p:nvPr>
            <p:ph idx="1"/>
          </p:nvPr>
        </p:nvSpPr>
        <p:spPr/>
        <p:txBody>
          <a:bodyPr>
            <a:normAutofit/>
          </a:bodyPr>
          <a:lstStyle/>
          <a:p>
            <a:pPr marL="0" indent="0">
              <a:buNone/>
            </a:pPr>
            <a:r>
              <a:rPr lang="en-GB" dirty="0"/>
              <a:t>There are two sets of resources:</a:t>
            </a:r>
          </a:p>
          <a:p>
            <a:pPr marL="514364" indent="-514364">
              <a:buAutoNum type="arabicPeriod"/>
            </a:pPr>
            <a:r>
              <a:rPr lang="en-GB" dirty="0"/>
              <a:t>A </a:t>
            </a:r>
            <a:r>
              <a:rPr lang="en-GB" dirty="0" err="1"/>
              <a:t>Powerpoint</a:t>
            </a:r>
            <a:r>
              <a:rPr lang="en-GB" dirty="0"/>
              <a:t> presentation providing students with an illustrated study of the carbon cycle focusing on the River Culm catchment. The presentation begins with an overview of the global carbon cycle before focusing on the specific role of river catchments in providing carbon stores and transfer mechanisms. The River Culm catchment in Devon forms an extended local case study.</a:t>
            </a:r>
          </a:p>
          <a:p>
            <a:pPr marL="514364" indent="-514364">
              <a:buAutoNum type="arabicPeriod"/>
            </a:pPr>
            <a:r>
              <a:rPr lang="en-GB" dirty="0"/>
              <a:t>This </a:t>
            </a:r>
            <a:r>
              <a:rPr lang="en-GB" dirty="0" err="1"/>
              <a:t>Powerpoint</a:t>
            </a:r>
            <a:r>
              <a:rPr lang="en-GB" dirty="0"/>
              <a:t> presentation providing Teachers’ Notes including a selection of activities and references (slides 4-8). </a:t>
            </a:r>
          </a:p>
        </p:txBody>
      </p:sp>
    </p:spTree>
    <p:extLst>
      <p:ext uri="{BB962C8B-B14F-4D97-AF65-F5344CB8AC3E}">
        <p14:creationId xmlns:p14="http://schemas.microsoft.com/office/powerpoint/2010/main" val="34151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Activity: Using the photo, assess the carbon stores and fluxes associated with human use and management of the River Culm.</a:t>
            </a: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1879" y="1996461"/>
            <a:ext cx="5955115" cy="44669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9780814" y="6351814"/>
            <a:ext cx="1378904" cy="369460"/>
          </a:xfrm>
          <a:prstGeom prst="rect">
            <a:avLst/>
          </a:prstGeom>
          <a:noFill/>
        </p:spPr>
        <p:txBody>
          <a:bodyPr wrap="none" rtlCol="0">
            <a:spAutoFit/>
          </a:bodyPr>
          <a:lstStyle/>
          <a:p>
            <a:r>
              <a:rPr lang="en-GB" sz="1801" dirty="0"/>
              <a:t>(Culm SR 01)</a:t>
            </a:r>
          </a:p>
        </p:txBody>
      </p:sp>
    </p:spTree>
    <p:extLst>
      <p:ext uri="{BB962C8B-B14F-4D97-AF65-F5344CB8AC3E}">
        <p14:creationId xmlns:p14="http://schemas.microsoft.com/office/powerpoint/2010/main" val="92969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dirty="0"/>
              <a:t>Activity: With reference to the maps below showing the distribution of woodland and soils, discuss the opportunities for carbon storage in the Culm catchment.</a:t>
            </a:r>
          </a:p>
        </p:txBody>
      </p:sp>
      <p:pic>
        <p:nvPicPr>
          <p:cNvPr id="5" name="Picture 4">
            <a:extLst>
              <a:ext uri="{FF2B5EF4-FFF2-40B4-BE49-F238E27FC236}">
                <a16:creationId xmlns:a16="http://schemas.microsoft.com/office/drawing/2014/main" id="{5B5627CD-14F3-4E07-AD06-B44087FF129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38949" y="2282678"/>
            <a:ext cx="5141822" cy="3620622"/>
          </a:xfrm>
          <a:prstGeom prst="round2SameRect">
            <a:avLst>
              <a:gd name="adj1" fmla="val 50000"/>
              <a:gd name="adj2" fmla="val 0"/>
            </a:avLst>
          </a:prstGeom>
        </p:spPr>
      </p:pic>
      <p:pic>
        <p:nvPicPr>
          <p:cNvPr id="6" name="Picture 5">
            <a:extLst>
              <a:ext uri="{FF2B5EF4-FFF2-40B4-BE49-F238E27FC236}">
                <a16:creationId xmlns:a16="http://schemas.microsoft.com/office/drawing/2014/main" id="{0B848E0F-6DD8-43DE-8164-AAB45A48A0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96996" y="1942189"/>
            <a:ext cx="5626800" cy="3961113"/>
          </a:xfrm>
          <a:prstGeom prst="rect">
            <a:avLst/>
          </a:prstGeom>
        </p:spPr>
      </p:pic>
      <p:pic>
        <p:nvPicPr>
          <p:cNvPr id="7" name="Picture 6">
            <a:extLst>
              <a:ext uri="{FF2B5EF4-FFF2-40B4-BE49-F238E27FC236}">
                <a16:creationId xmlns:a16="http://schemas.microsoft.com/office/drawing/2014/main" id="{1C8438C6-48E2-453A-B0AC-DE64E55D31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74070" y="4793833"/>
            <a:ext cx="1099678" cy="942939"/>
          </a:xfrm>
          <a:prstGeom prst="rect">
            <a:avLst/>
          </a:prstGeom>
        </p:spPr>
      </p:pic>
    </p:spTree>
    <p:extLst>
      <p:ext uri="{BB962C8B-B14F-4D97-AF65-F5344CB8AC3E}">
        <p14:creationId xmlns:p14="http://schemas.microsoft.com/office/powerpoint/2010/main" val="113628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Activity: Using the maps below, describe and suggest reasons for the variations in carbon storage in soils and vegetation in the Culm catchment. </a:t>
            </a:r>
          </a:p>
        </p:txBody>
      </p:sp>
      <p:pic>
        <p:nvPicPr>
          <p:cNvPr id="5" name="Content Placeholder 4">
            <a:extLst>
              <a:ext uri="{FF2B5EF4-FFF2-40B4-BE49-F238E27FC236}">
                <a16:creationId xmlns:a16="http://schemas.microsoft.com/office/drawing/2014/main" id="{2CA4D4FF-906A-4662-B1FD-6DC7D855F561}"/>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p:blipFill>
        <p:spPr>
          <a:xfrm>
            <a:off x="1191247" y="1695402"/>
            <a:ext cx="3691436" cy="2599012"/>
          </a:xfrm>
          <a:prstGeom prst="rect">
            <a:avLst/>
          </a:prstGeom>
        </p:spPr>
      </p:pic>
      <p:pic>
        <p:nvPicPr>
          <p:cNvPr id="6" name="Content Placeholder 5">
            <a:extLst>
              <a:ext uri="{FF2B5EF4-FFF2-40B4-BE49-F238E27FC236}">
                <a16:creationId xmlns:a16="http://schemas.microsoft.com/office/drawing/2014/main" id="{297E3CB1-FBFD-4850-BCD1-D1B1F15714D6}"/>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p:blipFill>
        <p:spPr>
          <a:xfrm>
            <a:off x="7586847" y="1713683"/>
            <a:ext cx="3201641" cy="2254164"/>
          </a:xfrm>
          <a:prstGeom prst="rect">
            <a:avLst/>
          </a:prstGeom>
        </p:spPr>
      </p:pic>
      <p:pic>
        <p:nvPicPr>
          <p:cNvPr id="7" name="Picture 6">
            <a:extLst>
              <a:ext uri="{FF2B5EF4-FFF2-40B4-BE49-F238E27FC236}">
                <a16:creationId xmlns:a16="http://schemas.microsoft.com/office/drawing/2014/main" id="{0B848E0F-6DD8-43DE-8164-AAB45A48A04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322614" y="4301885"/>
            <a:ext cx="3012450" cy="2120683"/>
          </a:xfrm>
          <a:prstGeom prst="rect">
            <a:avLst/>
          </a:prstGeom>
        </p:spPr>
      </p:pic>
      <p:pic>
        <p:nvPicPr>
          <p:cNvPr id="8" name="Picture 7">
            <a:extLst>
              <a:ext uri="{FF2B5EF4-FFF2-40B4-BE49-F238E27FC236}">
                <a16:creationId xmlns:a16="http://schemas.microsoft.com/office/drawing/2014/main" id="{1C8438C6-48E2-453A-B0AC-DE64E55D313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14038" y="5544947"/>
            <a:ext cx="1099678" cy="942939"/>
          </a:xfrm>
          <a:prstGeom prst="rect">
            <a:avLst/>
          </a:prstGeom>
        </p:spPr>
      </p:pic>
      <p:pic>
        <p:nvPicPr>
          <p:cNvPr id="9" name="Picture 8">
            <a:extLst>
              <a:ext uri="{FF2B5EF4-FFF2-40B4-BE49-F238E27FC236}">
                <a16:creationId xmlns:a16="http://schemas.microsoft.com/office/drawing/2014/main" id="{2A4EFD70-E7D8-48F1-BB2B-CB821672203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698923" y="4033131"/>
            <a:ext cx="3290208" cy="2316805"/>
          </a:xfrm>
          <a:prstGeom prst="rect">
            <a:avLst/>
          </a:prstGeom>
        </p:spPr>
      </p:pic>
    </p:spTree>
    <p:extLst>
      <p:ext uri="{BB962C8B-B14F-4D97-AF65-F5344CB8AC3E}">
        <p14:creationId xmlns:p14="http://schemas.microsoft.com/office/powerpoint/2010/main" val="226972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Activities</a:t>
            </a:r>
          </a:p>
        </p:txBody>
      </p:sp>
      <p:sp>
        <p:nvSpPr>
          <p:cNvPr id="6" name="Content Placeholder 5"/>
          <p:cNvSpPr>
            <a:spLocks noGrp="1"/>
          </p:cNvSpPr>
          <p:nvPr>
            <p:ph idx="1"/>
          </p:nvPr>
        </p:nvSpPr>
        <p:spPr/>
        <p:txBody>
          <a:bodyPr>
            <a:normAutofit fontScale="25000" lnSpcReduction="20000"/>
          </a:bodyPr>
          <a:lstStyle/>
          <a:p>
            <a:pPr marL="0" indent="0">
              <a:buNone/>
            </a:pPr>
            <a:r>
              <a:rPr lang="en-GB" sz="5600" dirty="0"/>
              <a:t>Further student activities may include:</a:t>
            </a:r>
          </a:p>
          <a:p>
            <a:pPr>
              <a:lnSpc>
                <a:spcPct val="120000"/>
              </a:lnSpc>
            </a:pPr>
            <a:r>
              <a:rPr lang="en-GB" sz="5600" dirty="0"/>
              <a:t>Using a simple diagram, outline the role of river basins within the global carbon cycle.</a:t>
            </a:r>
          </a:p>
          <a:p>
            <a:pPr>
              <a:lnSpc>
                <a:spcPct val="120000"/>
              </a:lnSpc>
            </a:pPr>
            <a:r>
              <a:rPr lang="en-GB" sz="5600" dirty="0"/>
              <a:t>Assess the relative importance of the carbon stores and transfer processes (fluxes) within a river basin. </a:t>
            </a:r>
          </a:p>
          <a:p>
            <a:pPr>
              <a:lnSpc>
                <a:spcPct val="120000"/>
              </a:lnSpc>
            </a:pPr>
            <a:r>
              <a:rPr lang="en-GB" sz="5600" dirty="0"/>
              <a:t>Identify the main carbon stores in the River Culm catchment.</a:t>
            </a:r>
          </a:p>
          <a:p>
            <a:pPr>
              <a:lnSpc>
                <a:spcPct val="120000"/>
              </a:lnSpc>
            </a:pPr>
            <a:r>
              <a:rPr lang="en-GB" sz="5600" dirty="0"/>
              <a:t>Explain how carbon is released within the River Culm catchment.</a:t>
            </a:r>
          </a:p>
          <a:p>
            <a:pPr>
              <a:lnSpc>
                <a:spcPct val="120000"/>
              </a:lnSpc>
            </a:pPr>
            <a:r>
              <a:rPr lang="en-GB" sz="5600" dirty="0"/>
              <a:t>Assess the importance of (a) planting trees and, (b) restoring wetlands in capturing carbon in the River Culm catchment.</a:t>
            </a:r>
          </a:p>
          <a:p>
            <a:pPr>
              <a:lnSpc>
                <a:spcPct val="120000"/>
              </a:lnSpc>
            </a:pPr>
            <a:r>
              <a:rPr lang="en-GB" sz="5600" dirty="0"/>
              <a:t>Outline the Connecting the Culm model and assess its value as a local community template for addressing issues of carbon capture and storage in river catchments. </a:t>
            </a:r>
          </a:p>
          <a:p>
            <a:pPr>
              <a:lnSpc>
                <a:spcPct val="120000"/>
              </a:lnSpc>
            </a:pPr>
            <a:endParaRPr lang="en-GB" sz="5600" dirty="0"/>
          </a:p>
          <a:p>
            <a:pPr marL="0" indent="0">
              <a:lnSpc>
                <a:spcPct val="120000"/>
              </a:lnSpc>
              <a:buNone/>
            </a:pPr>
            <a:r>
              <a:rPr lang="en-GB" sz="5600" b="1" dirty="0"/>
              <a:t>Geography NEA</a:t>
            </a:r>
          </a:p>
          <a:p>
            <a:pPr marL="0" indent="0">
              <a:lnSpc>
                <a:spcPct val="120000"/>
              </a:lnSpc>
              <a:buNone/>
            </a:pPr>
            <a:r>
              <a:rPr lang="en-GB" sz="5600" dirty="0"/>
              <a:t>There are several opportunities for individual research enquiries focusing on the carbon cycle in small river basins such as the River Culm. For example, the carbon storage of trees can be calculated and extrapolated for areas within a river catchment. Soil carbon content can be measured and compared and the role of peat (through depth measurements) can also be assessed. (See </a:t>
            </a:r>
            <a:r>
              <a:rPr lang="en-GB" sz="5600" dirty="0">
                <a:hlinkClick r:id="rId2"/>
              </a:rPr>
              <a:t>https://www.geography-fieldwork.org/a-level/water-carbon/carbon-cycle/method/</a:t>
            </a:r>
            <a:r>
              <a:rPr lang="en-GB" sz="5600" dirty="0"/>
              <a:t> for further details). </a:t>
            </a:r>
          </a:p>
          <a:p>
            <a:pPr marL="0" indent="0">
              <a:lnSpc>
                <a:spcPct val="120000"/>
              </a:lnSpc>
              <a:buNone/>
            </a:pPr>
            <a:endParaRPr lang="en-GB" sz="5600" dirty="0"/>
          </a:p>
          <a:p>
            <a:pPr marL="0" indent="0">
              <a:buNone/>
            </a:pPr>
            <a:endParaRPr lang="en-GB" dirty="0"/>
          </a:p>
          <a:p>
            <a:pPr marL="0" indent="0">
              <a:buNone/>
            </a:pPr>
            <a:endParaRPr lang="en-GB" dirty="0"/>
          </a:p>
          <a:p>
            <a:endParaRPr lang="en-GB" sz="5901" dirty="0"/>
          </a:p>
          <a:p>
            <a:pPr marL="0" indent="0">
              <a:buNone/>
            </a:pPr>
            <a:endParaRPr lang="en-GB" sz="5901" dirty="0"/>
          </a:p>
          <a:p>
            <a:endParaRPr lang="en-GB" dirty="0"/>
          </a:p>
          <a:p>
            <a:pPr marL="0" indent="0">
              <a:buNone/>
            </a:pPr>
            <a:endParaRPr lang="en-GB" dirty="0"/>
          </a:p>
        </p:txBody>
      </p:sp>
    </p:spTree>
    <p:extLst>
      <p:ext uri="{BB962C8B-B14F-4D97-AF65-F5344CB8AC3E}">
        <p14:creationId xmlns:p14="http://schemas.microsoft.com/office/powerpoint/2010/main" val="377057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References</a:t>
            </a:r>
          </a:p>
        </p:txBody>
      </p:sp>
      <p:sp>
        <p:nvSpPr>
          <p:cNvPr id="6" name="Content Placeholder 5"/>
          <p:cNvSpPr>
            <a:spLocks noGrp="1"/>
          </p:cNvSpPr>
          <p:nvPr>
            <p:ph idx="1"/>
          </p:nvPr>
        </p:nvSpPr>
        <p:spPr/>
        <p:txBody>
          <a:bodyPr>
            <a:normAutofit fontScale="55000" lnSpcReduction="20000"/>
          </a:bodyPr>
          <a:lstStyle/>
          <a:p>
            <a:r>
              <a:rPr lang="en-GB" sz="4201" dirty="0"/>
              <a:t> The Connecting the Culm online library has an extensive range of useful information at </a:t>
            </a:r>
            <a:r>
              <a:rPr lang="en-GB" sz="4201" dirty="0">
                <a:hlinkClick r:id="rId2"/>
              </a:rPr>
              <a:t>https://connectingtheculm.com/library/</a:t>
            </a:r>
            <a:r>
              <a:rPr lang="en-GB" sz="4201" dirty="0"/>
              <a:t> </a:t>
            </a:r>
          </a:p>
          <a:p>
            <a:r>
              <a:rPr lang="en-GB" sz="4201" dirty="0"/>
              <a:t>The very extensive Connecting the Culm Environmental Evidence Review (2021) is the primary source for some aspects of the student </a:t>
            </a:r>
            <a:r>
              <a:rPr lang="en-GB" sz="4201" dirty="0" err="1"/>
              <a:t>Powerpoint</a:t>
            </a:r>
            <a:r>
              <a:rPr lang="en-GB" sz="4201" dirty="0"/>
              <a:t> presentation at </a:t>
            </a:r>
            <a:r>
              <a:rPr lang="en-GB" sz="4201" dirty="0">
                <a:hlinkClick r:id="rId3"/>
              </a:rPr>
              <a:t>https://connectingtheculm.com/discover-the-culm/</a:t>
            </a:r>
            <a:r>
              <a:rPr lang="en-GB" sz="4201" dirty="0"/>
              <a:t> </a:t>
            </a:r>
          </a:p>
          <a:p>
            <a:r>
              <a:rPr lang="en-GB" sz="4201" dirty="0"/>
              <a:t>For general information on the carbon cycle, NOAA has an excellent collection of materials at </a:t>
            </a:r>
            <a:r>
              <a:rPr lang="en-GB" sz="4201" dirty="0">
                <a:hlinkClick r:id="rId4"/>
              </a:rPr>
              <a:t>https://www.noaa.gov/education/resource-collections/climate/carbon-cycle</a:t>
            </a:r>
            <a:r>
              <a:rPr lang="en-GB" sz="4201" dirty="0"/>
              <a:t> . All A level textbooks and many online A level support sites provide additional information on the carbon cycle. </a:t>
            </a:r>
          </a:p>
          <a:p>
            <a:r>
              <a:rPr lang="en-GB" sz="4201" dirty="0"/>
              <a:t>Forest Research considers the role of trees at </a:t>
            </a:r>
            <a:r>
              <a:rPr lang="en-GB" sz="4201" dirty="0">
                <a:hlinkClick r:id="rId5"/>
              </a:rPr>
              <a:t>https://www.forestresearch.gov.uk/tools-and-resources/statistics/forestry-statistics/forestry-statistics-2018/uk-forests-and-climate-change/carbon-cycle/</a:t>
            </a:r>
            <a:r>
              <a:rPr lang="en-GB" sz="4201" dirty="0"/>
              <a:t> </a:t>
            </a:r>
          </a:p>
          <a:p>
            <a:r>
              <a:rPr lang="en-GB" sz="4201" dirty="0"/>
              <a:t>For suggestions to support NEA enquiries, see the Field Studies Council website at </a:t>
            </a:r>
            <a:r>
              <a:rPr lang="en-GB" sz="4201" dirty="0">
                <a:hlinkClick r:id="rId6"/>
              </a:rPr>
              <a:t>https://www.geography-fieldwork.org/a-level/water-carbon/carbon-cycle/method/</a:t>
            </a:r>
            <a:r>
              <a:rPr lang="en-GB" sz="4201" dirty="0"/>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9884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821712" y="131196"/>
            <a:ext cx="9144000" cy="2387600"/>
          </a:xfrm>
        </p:spPr>
        <p:txBody>
          <a:bodyPr/>
          <a:lstStyle/>
          <a:p>
            <a:r>
              <a:rPr lang="en-US" dirty="0"/>
              <a:t>Carbon Cycle – A-level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821712" y="2610868"/>
            <a:ext cx="9144000" cy="1655762"/>
          </a:xfrm>
        </p:spPr>
        <p:txBody>
          <a:bodyPr>
            <a:normAutofit/>
          </a:bodyPr>
          <a:lstStyle/>
          <a:p>
            <a:r>
              <a:rPr lang="en-US" sz="4000" dirty="0"/>
              <a:t>River Culm catchment</a:t>
            </a:r>
          </a:p>
          <a:p>
            <a:r>
              <a:rPr lang="en-US" sz="4000" b="1" dirty="0"/>
              <a:t>Student slides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4"/>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2374C08F-82B9-CB43-AD30-DEAAD69976D6}"/>
              </a:ext>
            </a:extLst>
          </p:cNvPr>
          <p:cNvSpPr/>
          <p:nvPr/>
        </p:nvSpPr>
        <p:spPr>
          <a:xfrm>
            <a:off x="0" y="4"/>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ACD98508-5DD4-7F40-96C3-F9B497230000}"/>
              </a:ext>
            </a:extLst>
          </p:cNvPr>
          <p:cNvSpPr/>
          <p:nvPr/>
        </p:nvSpPr>
        <p:spPr>
          <a:xfrm>
            <a:off x="408000" y="4"/>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Logo&#10;&#10;Description automatically generated with medium confidence">
            <a:extLst>
              <a:ext uri="{FF2B5EF4-FFF2-40B4-BE49-F238E27FC236}">
                <a16:creationId xmlns:a16="http://schemas.microsoft.com/office/drawing/2014/main" id="{87B7159E-ABC1-403D-9277-D892905F1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234" y="5445202"/>
            <a:ext cx="3682766" cy="1281604"/>
          </a:xfrm>
          <a:prstGeom prst="rect">
            <a:avLst/>
          </a:prstGeom>
        </p:spPr>
      </p:pic>
      <p:pic>
        <p:nvPicPr>
          <p:cNvPr id="9" name="Picture 8" descr="Logo&#10;&#10;Description automatically generated">
            <a:extLst>
              <a:ext uri="{FF2B5EF4-FFF2-40B4-BE49-F238E27FC236}">
                <a16:creationId xmlns:a16="http://schemas.microsoft.com/office/drawing/2014/main" id="{F6F4BFB6-91D4-475E-BFE1-DBAAE3F7E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755" y="4688412"/>
            <a:ext cx="2094452" cy="209445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5C04490-B5F2-49D0-82C3-21288BA2C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04" y="5235130"/>
            <a:ext cx="2759979" cy="1547733"/>
          </a:xfrm>
          <a:prstGeom prst="rect">
            <a:avLst/>
          </a:prstGeom>
        </p:spPr>
      </p:pic>
    </p:spTree>
    <p:extLst>
      <p:ext uri="{BB962C8B-B14F-4D97-AF65-F5344CB8AC3E}">
        <p14:creationId xmlns:p14="http://schemas.microsoft.com/office/powerpoint/2010/main" val="2139051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2110</Words>
  <Application>Microsoft Office PowerPoint</Application>
  <PresentationFormat>Widescreen</PresentationFormat>
  <Paragraphs>160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Carbon Cycle – A-level resource pack</vt:lpstr>
      <vt:lpstr>The carbon cycle in the River Culm catchment</vt:lpstr>
      <vt:lpstr>Teaching resources</vt:lpstr>
      <vt:lpstr>Activity: Using the photo, assess the carbon stores and fluxes associated with human use and management of the River Culm.</vt:lpstr>
      <vt:lpstr>Activity: With reference to the maps below showing the distribution of woodland and soils, discuss the opportunities for carbon storage in the Culm catchment.</vt:lpstr>
      <vt:lpstr>Activity: Using the maps below, describe and suggest reasons for the variations in carbon storage in soils and vegetation in the Culm catchment. </vt:lpstr>
      <vt:lpstr>Activities</vt:lpstr>
      <vt:lpstr>References</vt:lpstr>
      <vt:lpstr>Carbon Cycle – A-level resource pack</vt:lpstr>
      <vt:lpstr>What is carbon?</vt:lpstr>
      <vt:lpstr>Where is carbon stored?</vt:lpstr>
      <vt:lpstr>What is the carbon cycle?</vt:lpstr>
      <vt:lpstr>Carbon emissions and the greenhouse effect</vt:lpstr>
      <vt:lpstr>Rivers and the carbon cycle</vt:lpstr>
      <vt:lpstr>Carbon exchange in river headwaters</vt:lpstr>
      <vt:lpstr>The River Culm catchment</vt:lpstr>
      <vt:lpstr>River Culm catchment: natural vegetation</vt:lpstr>
      <vt:lpstr>River Culm catchment: carbon stores and fluxes</vt:lpstr>
      <vt:lpstr>River Culm catchment: carbon releases</vt:lpstr>
      <vt:lpstr>River Culm catchment: carbon capture (trees)</vt:lpstr>
      <vt:lpstr>Carbon capture (trees)</vt:lpstr>
      <vt:lpstr>Choosing tree types</vt:lpstr>
      <vt:lpstr>River Culm catchment: carbon capture (wetlands)</vt:lpstr>
      <vt:lpstr>Carbon capture (wetlands)</vt:lpstr>
      <vt:lpstr>Connecting the Culm – the model</vt:lpstr>
      <vt:lpstr>Connecting the Culm – climate regulation</vt:lpstr>
      <vt:lpstr>Connecting the Culm – carbon sequestration</vt:lpstr>
      <vt:lpstr>Connecting the Culm – opportunities for enhancement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McHugo</dc:creator>
  <cp:lastModifiedBy>Sarah Ward</cp:lastModifiedBy>
  <cp:revision>170</cp:revision>
  <dcterms:created xsi:type="dcterms:W3CDTF">2020-10-27T15:27:07Z</dcterms:created>
  <dcterms:modified xsi:type="dcterms:W3CDTF">2021-11-01T15:11:59Z</dcterms:modified>
</cp:coreProperties>
</file>